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Caveat"/>
      <p:regular r:id="rId49"/>
      <p:bold r:id="rId50"/>
    </p:embeddedFont>
    <p:embeddedFont>
      <p:font typeface="Fira Sans"/>
      <p:regular r:id="rId51"/>
      <p:bold r:id="rId52"/>
      <p:italic r:id="rId53"/>
      <p:boldItalic r:id="rId54"/>
    </p:embeddedFont>
    <p:embeddedFont>
      <p:font typeface="Helvetica Neue"/>
      <p:regular r:id="rId55"/>
      <p:bold r:id="rId56"/>
      <p:italic r:id="rId57"/>
      <p:boldItalic r:id="rId58"/>
    </p:embeddedFont>
    <p:embeddedFont>
      <p:font typeface="Helvetica Neue Light"/>
      <p:regular r:id="rId59"/>
      <p:bold r:id="rId60"/>
      <p:italic r:id="rId61"/>
      <p:boldItalic r:id="rId62"/>
    </p:embeddedFont>
    <p:embeddedFont>
      <p:font typeface="Gill Sans"/>
      <p:regular r:id="rId63"/>
      <p:bold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Cavea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Light-boldItalic.fntdata"/><Relationship Id="rId61" Type="http://schemas.openxmlformats.org/officeDocument/2006/relationships/font" Target="fonts/HelveticaNeueLight-italic.fntdata"/><Relationship Id="rId20" Type="http://schemas.openxmlformats.org/officeDocument/2006/relationships/slide" Target="slides/slide14.xml"/><Relationship Id="rId64" Type="http://schemas.openxmlformats.org/officeDocument/2006/relationships/font" Target="fonts/GillSans-bold.fntdata"/><Relationship Id="rId63" Type="http://schemas.openxmlformats.org/officeDocument/2006/relationships/font" Target="fonts/GillSans-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Light-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FiraSans-regular.fntdata"/><Relationship Id="rId50" Type="http://schemas.openxmlformats.org/officeDocument/2006/relationships/font" Target="fonts/Caveat-bold.fntdata"/><Relationship Id="rId53" Type="http://schemas.openxmlformats.org/officeDocument/2006/relationships/font" Target="fonts/FiraSans-italic.fntdata"/><Relationship Id="rId52" Type="http://schemas.openxmlformats.org/officeDocument/2006/relationships/font" Target="fonts/FiraSans-bold.fntdata"/><Relationship Id="rId11" Type="http://schemas.openxmlformats.org/officeDocument/2006/relationships/slide" Target="slides/slide5.xml"/><Relationship Id="rId55" Type="http://schemas.openxmlformats.org/officeDocument/2006/relationships/font" Target="fonts/HelveticaNeue-regular.fntdata"/><Relationship Id="rId10" Type="http://schemas.openxmlformats.org/officeDocument/2006/relationships/slide" Target="slides/slide4.xml"/><Relationship Id="rId54" Type="http://schemas.openxmlformats.org/officeDocument/2006/relationships/font" Target="fonts/FiraSans-boldItalic.fntdata"/><Relationship Id="rId13" Type="http://schemas.openxmlformats.org/officeDocument/2006/relationships/slide" Target="slides/slide7.xml"/><Relationship Id="rId57" Type="http://schemas.openxmlformats.org/officeDocument/2006/relationships/font" Target="fonts/HelveticaNeue-italic.fntdata"/><Relationship Id="rId12" Type="http://schemas.openxmlformats.org/officeDocument/2006/relationships/slide" Target="slides/slide6.xml"/><Relationship Id="rId56" Type="http://schemas.openxmlformats.org/officeDocument/2006/relationships/font" Target="fonts/HelveticaNeue-bold.fntdata"/><Relationship Id="rId15" Type="http://schemas.openxmlformats.org/officeDocument/2006/relationships/slide" Target="slides/slide9.xml"/><Relationship Id="rId59" Type="http://schemas.openxmlformats.org/officeDocument/2006/relationships/font" Target="fonts/HelveticaNeueLight-regular.fntdata"/><Relationship Id="rId14" Type="http://schemas.openxmlformats.org/officeDocument/2006/relationships/slide" Target="slides/slide8.xml"/><Relationship Id="rId58" Type="http://schemas.openxmlformats.org/officeDocument/2006/relationships/font" Target="fonts/HelveticaNeue-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93904a318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93904a318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890a2762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890a2762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890a2762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890a2762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890a2762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890a2762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890a2762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890a2762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890a2762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890a2762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Se abre el pdf y se ve que es un programa para humanos.</a:t>
            </a:r>
            <a:endParaRPr/>
          </a:p>
          <a:p>
            <a:pPr indent="-298450" lvl="1" marL="914400" rtl="0" algn="l">
              <a:spcBef>
                <a:spcPts val="0"/>
              </a:spcBef>
              <a:spcAft>
                <a:spcPts val="0"/>
              </a:spcAft>
              <a:buSzPts val="1100"/>
              <a:buChar char="-"/>
            </a:pPr>
            <a:r>
              <a:rPr lang="es"/>
              <a:t>Tiene instrucciones en secuencia</a:t>
            </a:r>
            <a:endParaRPr/>
          </a:p>
          <a:p>
            <a:pPr indent="-298450" lvl="1" marL="914400" rtl="0" algn="l">
              <a:spcBef>
                <a:spcPts val="0"/>
              </a:spcBef>
              <a:spcAft>
                <a:spcPts val="0"/>
              </a:spcAft>
              <a:buSzPts val="1100"/>
              <a:buChar char="-"/>
            </a:pPr>
            <a:r>
              <a:rPr lang="es"/>
              <a:t>Tiene comprobaciones de condiciones (tiene el vehículo llantas de 15 pulgadas)</a:t>
            </a:r>
            <a:endParaRPr/>
          </a:p>
          <a:p>
            <a:pPr indent="-298450" lvl="1" marL="914400" rtl="0" algn="l">
              <a:spcBef>
                <a:spcPts val="0"/>
              </a:spcBef>
              <a:spcAft>
                <a:spcPts val="0"/>
              </a:spcAft>
              <a:buSzPts val="1100"/>
              <a:buChar char="-"/>
            </a:pPr>
            <a:r>
              <a:rPr lang="es"/>
              <a:t>Tiene repeticiones hasta</a:t>
            </a:r>
            <a:endParaRPr/>
          </a:p>
          <a:p>
            <a:pPr indent="-298450" lvl="1" marL="914400" rtl="0" algn="l">
              <a:spcBef>
                <a:spcPts val="0"/>
              </a:spcBef>
              <a:spcAft>
                <a:spcPts val="0"/>
              </a:spcAft>
              <a:buSzPts val="1100"/>
              <a:buChar char="-"/>
            </a:pPr>
            <a:r>
              <a:rPr lang="es"/>
              <a:t>Utiliza datos.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890a2762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890a2762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Abriendo el pdf del manual del prius lo trabajamos y transformamos en un organigrama.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En la siguiente diapo, se habla de lo implícito, lo obvio y el peligro que eso tiene para un programador -&gt; Hay que ser como Forrest Gump (literal y simple)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890a2762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4890a2762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Aquí se revisan los elementos fundamentales de un programa ya se intuye un bucle, el if, las roturas de secuencia y…</a:t>
            </a:r>
            <a:endParaRPr/>
          </a:p>
          <a:p>
            <a:pPr indent="0" lvl="0" marL="0" rtl="0" algn="l">
              <a:spcBef>
                <a:spcPts val="0"/>
              </a:spcBef>
              <a:spcAft>
                <a:spcPts val="0"/>
              </a:spcAft>
              <a:buNone/>
            </a:pPr>
            <a:r>
              <a:rPr lang="es"/>
              <a:t>Sobre todo “No dar nunca nada por hecho”</a:t>
            </a:r>
            <a:endParaRPr/>
          </a:p>
          <a:p>
            <a:pPr indent="0" lvl="0" marL="0" rtl="0" algn="l">
              <a:spcBef>
                <a:spcPts val="0"/>
              </a:spcBef>
              <a:spcAft>
                <a:spcPts val="0"/>
              </a:spcAft>
              <a:buNone/>
            </a:pPr>
            <a:r>
              <a:rPr lang="es"/>
              <a:t>Se puede plantear que hagan el organigrama del resto del manual del coche.</a:t>
            </a:r>
            <a:endParaRPr/>
          </a:p>
          <a:p>
            <a:pPr indent="0" lvl="0" marL="0" rtl="0" algn="l">
              <a:spcBef>
                <a:spcPts val="0"/>
              </a:spcBef>
              <a:spcAft>
                <a:spcPts val="0"/>
              </a:spcAft>
              <a:buNone/>
            </a:pPr>
            <a:r>
              <a:rPr lang="es"/>
              <a:t>IMP. Salvedad sobre el uso de organigramas. Básicamente son un juguete que utilizamos para ver lo que es el Pensamiento Computacional. No se pretende que lo usen en su ejercicio profesional, pero asumimos que estamos hablando con el equivalente a niños aprendiendo a programar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890a2762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890a2762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890a2762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890a2762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890a2762a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890a2762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Ya sabemos que es un programa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93904a318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93904a318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890a2762a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890a2762a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Programar no es escribir un programa, eso puede hacerlo cualquiera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4890a2762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4890a2762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Programar es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4890a2762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4890a2762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Importante:</a:t>
            </a:r>
            <a:endParaRPr/>
          </a:p>
          <a:p>
            <a:pPr indent="-298450" lvl="0" marL="457200" rtl="0" algn="l">
              <a:spcBef>
                <a:spcPts val="0"/>
              </a:spcBef>
              <a:spcAft>
                <a:spcPts val="0"/>
              </a:spcAft>
              <a:buSzPts val="1100"/>
              <a:buChar char="-"/>
            </a:pPr>
            <a:r>
              <a:rPr lang="es"/>
              <a:t>Conjunto finito de instrucciones. Si le pedimos al conductor que transmute las tuercas de acero en oro, nos dará un error de ejecución (a no ser que sea Hermione)</a:t>
            </a:r>
            <a:endParaRPr/>
          </a:p>
          <a:p>
            <a:pPr indent="-298450" lvl="0" marL="457200" rtl="0" algn="l">
              <a:spcBef>
                <a:spcPts val="0"/>
              </a:spcBef>
              <a:spcAft>
                <a:spcPts val="0"/>
              </a:spcAft>
              <a:buSzPts val="1100"/>
              <a:buChar char="-"/>
            </a:pPr>
            <a:r>
              <a:rPr lang="es"/>
              <a:t>En la diapo obviamos los datos (rueda de repuesto, gato, trapo, destornillador,...)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46093beab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46093beab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60be879a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60be879a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460be879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460be879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60be879a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460be879a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60be879a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460be879a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60be879a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60be879a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60be879a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60be879a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93904a318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93904a318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60be879a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60be879a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60be879a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460be879a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60be879a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60be879a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60be879a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60be879a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460be879a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460be879a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460be879a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460be879a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96aa94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496aa94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496aa94dd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496aa94dd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496aa94dd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496aa94dd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4863fcd1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4863fcd1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93904a318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93904a318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863fcd11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863fcd11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46093beab7_1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46093beab7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46093beab7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46093beab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93904a318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93904a318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890a2762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890a2762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890a2762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890a2762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Primero se pregunta que es lo que creen.</a:t>
            </a:r>
            <a:endParaRPr/>
          </a:p>
          <a:p>
            <a:pPr indent="0" lvl="0" marL="0" rtl="0" algn="l">
              <a:spcBef>
                <a:spcPts val="0"/>
              </a:spcBef>
              <a:spcAft>
                <a:spcPts val="0"/>
              </a:spcAft>
              <a:buNone/>
            </a:pPr>
            <a:r>
              <a:rPr lang="es"/>
              <a:t>Después se da la definición más formal y luego la explicamos con analogías de andar por casa.</a:t>
            </a:r>
            <a:endParaRPr/>
          </a:p>
          <a:p>
            <a:pPr indent="-298450" lvl="0" marL="457200" rtl="0" algn="l">
              <a:spcBef>
                <a:spcPts val="0"/>
              </a:spcBef>
              <a:spcAft>
                <a:spcPts val="0"/>
              </a:spcAft>
              <a:buSzPts val="1100"/>
              <a:buChar char="-"/>
            </a:pPr>
            <a:r>
              <a:rPr lang="es"/>
              <a:t>Ej. Primera vez que cambias una rueda siguiendo el manual de tu coche.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890a2762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890a2762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890a2762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890a2762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keepcoding.io" TargetMode="External"/><Relationship Id="rId3" Type="http://schemas.openxmlformats.org/officeDocument/2006/relationships/hyperlink" Target="http://www.keepcoding.io" TargetMode="Externa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C-b/n"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6" name="Google Shape;16;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8" name="Google Shape;18;p2"/>
          <p:cNvSpPr/>
          <p:nvPr/>
        </p:nvSpPr>
        <p:spPr>
          <a:xfrm>
            <a:off x="8640000" y="0"/>
            <a:ext cx="230700" cy="237600"/>
          </a:xfrm>
          <a:prstGeom prst="rect">
            <a:avLst/>
          </a:prstGeom>
          <a:solidFill>
            <a:srgbClr val="D35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913300" y="0"/>
            <a:ext cx="230700" cy="237600"/>
          </a:xfrm>
          <a:prstGeom prst="rect">
            <a:avLst/>
          </a:prstGeom>
          <a:solidFill>
            <a:srgbClr val="F39C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8" name="Google Shape;6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69" name="Google Shape;69;p11"/>
          <p:cNvSpPr/>
          <p:nvPr/>
        </p:nvSpPr>
        <p:spPr>
          <a:xfrm>
            <a:off x="8640000" y="0"/>
            <a:ext cx="230700" cy="237600"/>
          </a:xfrm>
          <a:prstGeom prst="rect">
            <a:avLst/>
          </a:prstGeom>
          <a:solidFill>
            <a:srgbClr val="D35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a:off x="8913300" y="0"/>
            <a:ext cx="230700" cy="237600"/>
          </a:xfrm>
          <a:prstGeom prst="rect">
            <a:avLst/>
          </a:prstGeom>
          <a:solidFill>
            <a:srgbClr val="F39C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1" name="Shape 71"/>
        <p:cNvGrpSpPr/>
        <p:nvPr/>
      </p:nvGrpSpPr>
      <p:grpSpPr>
        <a:xfrm>
          <a:off x="0" y="0"/>
          <a:ext cx="0" cy="0"/>
          <a:chOff x="0" y="0"/>
          <a:chExt cx="0" cy="0"/>
        </a:xfrm>
      </p:grpSpPr>
      <p:sp>
        <p:nvSpPr>
          <p:cNvPr id="72" name="Google Shape;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73" name="Google Shape;73;p12"/>
          <p:cNvSpPr/>
          <p:nvPr/>
        </p:nvSpPr>
        <p:spPr>
          <a:xfrm>
            <a:off x="8640000" y="0"/>
            <a:ext cx="230700" cy="237600"/>
          </a:xfrm>
          <a:prstGeom prst="rect">
            <a:avLst/>
          </a:prstGeom>
          <a:solidFill>
            <a:srgbClr val="D35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2"/>
          <p:cNvSpPr/>
          <p:nvPr/>
        </p:nvSpPr>
        <p:spPr>
          <a:xfrm>
            <a:off x="8913300" y="0"/>
            <a:ext cx="230700" cy="237600"/>
          </a:xfrm>
          <a:prstGeom prst="rect">
            <a:avLst/>
          </a:prstGeom>
          <a:solidFill>
            <a:srgbClr val="F39C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cias" showMasterSp="0">
  <p:cSld name="Gracias">
    <p:spTree>
      <p:nvGrpSpPr>
        <p:cNvPr id="75" name="Shape 75"/>
        <p:cNvGrpSpPr/>
        <p:nvPr/>
      </p:nvGrpSpPr>
      <p:grpSpPr>
        <a:xfrm>
          <a:off x="0" y="0"/>
          <a:ext cx="0" cy="0"/>
          <a:chOff x="0" y="0"/>
          <a:chExt cx="0" cy="0"/>
        </a:xfrm>
      </p:grpSpPr>
      <p:sp>
        <p:nvSpPr>
          <p:cNvPr id="76" name="Google Shape;76;p13"/>
          <p:cNvSpPr/>
          <p:nvPr/>
        </p:nvSpPr>
        <p:spPr>
          <a:xfrm>
            <a:off x="371" y="1803797"/>
            <a:ext cx="9129600" cy="1100100"/>
          </a:xfrm>
          <a:prstGeom prst="rect">
            <a:avLst/>
          </a:prstGeom>
          <a:noFill/>
          <a:ln>
            <a:noFill/>
          </a:ln>
        </p:spPr>
        <p:txBody>
          <a:bodyPr anchorCtr="0" anchor="t" bIns="28575" lIns="28575" spcFirstLastPara="1" rIns="28575" wrap="square" tIns="28575">
            <a:noAutofit/>
          </a:bodyPr>
          <a:lstStyle/>
          <a:p>
            <a:pPr indent="0" lvl="0" marL="0" marR="0" rtl="0" algn="ctr">
              <a:lnSpc>
                <a:spcPct val="80000"/>
              </a:lnSpc>
              <a:spcBef>
                <a:spcPts val="0"/>
              </a:spcBef>
              <a:spcAft>
                <a:spcPts val="0"/>
              </a:spcAft>
              <a:buClr>
                <a:srgbClr val="4A4A4A"/>
              </a:buClr>
              <a:buSzPts val="5400"/>
              <a:buFont typeface="Helvetica Neue Light"/>
              <a:buNone/>
            </a:pPr>
            <a:r>
              <a:rPr b="0" i="0" lang="es" sz="5400" u="none" cap="none" strike="noStrike">
                <a:solidFill>
                  <a:srgbClr val="4A4A4A"/>
                </a:solidFill>
                <a:latin typeface="Helvetica Neue Light"/>
                <a:ea typeface="Helvetica Neue Light"/>
                <a:cs typeface="Helvetica Neue Light"/>
                <a:sym typeface="Helvetica Neue Light"/>
              </a:rPr>
              <a:t>GRACIAS</a:t>
            </a:r>
            <a:endParaRPr sz="800"/>
          </a:p>
          <a:p>
            <a:pPr indent="0" lvl="0" marL="0" marR="0" rtl="0" algn="ctr">
              <a:lnSpc>
                <a:spcPct val="80000"/>
              </a:lnSpc>
              <a:spcBef>
                <a:spcPts val="0"/>
              </a:spcBef>
              <a:spcAft>
                <a:spcPts val="0"/>
              </a:spcAft>
              <a:buClr>
                <a:srgbClr val="4A4A4A"/>
              </a:buClr>
              <a:buSzPts val="2500"/>
              <a:buFont typeface="Helvetica Neue Light"/>
              <a:buNone/>
            </a:pPr>
            <a:r>
              <a:rPr b="0" i="0" lang="es" sz="2500" u="sng" cap="none" strike="noStrike">
                <a:solidFill>
                  <a:schemeClr val="hlink"/>
                </a:solidFill>
                <a:latin typeface="Helvetica Neue Light"/>
                <a:ea typeface="Helvetica Neue Light"/>
                <a:cs typeface="Helvetica Neue Light"/>
                <a:sym typeface="Helvetica Neue Light"/>
                <a:hlinkClick r:id="rId2"/>
              </a:rPr>
              <a:t>www.keepcoding.io</a:t>
            </a:r>
            <a:endParaRPr sz="800"/>
          </a:p>
        </p:txBody>
      </p:sp>
      <p:sp>
        <p:nvSpPr>
          <p:cNvPr id="77" name="Google Shape;77;p13"/>
          <p:cNvSpPr/>
          <p:nvPr/>
        </p:nvSpPr>
        <p:spPr>
          <a:xfrm>
            <a:off x="-28575" y="4729163"/>
            <a:ext cx="9194100" cy="421500"/>
          </a:xfrm>
          <a:prstGeom prst="rect">
            <a:avLst/>
          </a:prstGeom>
          <a:solidFill>
            <a:srgbClr val="333333"/>
          </a:solid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Clr>
                <a:srgbClr val="515151"/>
              </a:buClr>
              <a:buSzPts val="2000"/>
              <a:buFont typeface="Helvetica Neue Light"/>
              <a:buNone/>
            </a:pPr>
            <a:r>
              <a:t/>
            </a:r>
            <a:endParaRPr b="0" i="0" sz="2000" u="none" cap="none" strike="noStrike">
              <a:solidFill>
                <a:srgbClr val="000000"/>
              </a:solidFill>
              <a:latin typeface="Gill Sans"/>
              <a:ea typeface="Gill Sans"/>
              <a:cs typeface="Gill Sans"/>
              <a:sym typeface="Gill Sans"/>
            </a:endParaRPr>
          </a:p>
        </p:txBody>
      </p:sp>
      <p:sp>
        <p:nvSpPr>
          <p:cNvPr id="78" name="Google Shape;78;p13"/>
          <p:cNvSpPr/>
          <p:nvPr/>
        </p:nvSpPr>
        <p:spPr>
          <a:xfrm>
            <a:off x="1037096" y="4968477"/>
            <a:ext cx="4100400" cy="142800"/>
          </a:xfrm>
          <a:prstGeom prst="rect">
            <a:avLst/>
          </a:prstGeom>
          <a:no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Clr>
                <a:srgbClr val="FFFFFF"/>
              </a:buClr>
              <a:buSzPts val="600"/>
              <a:buFont typeface="Helvetica Neue"/>
              <a:buNone/>
            </a:pPr>
            <a:r>
              <a:rPr b="0" i="0" lang="es" sz="600" u="none" cap="none" strike="noStrike">
                <a:solidFill>
                  <a:srgbClr val="FFFFFF"/>
                </a:solidFill>
                <a:latin typeface="Helvetica Neue"/>
                <a:ea typeface="Helvetica Neue"/>
                <a:cs typeface="Helvetica Neue"/>
                <a:sym typeface="Helvetica Neue"/>
              </a:rPr>
              <a:t>© All rights reserved. </a:t>
            </a:r>
            <a:r>
              <a:rPr b="0" i="0" lang="es" sz="600" u="sng" cap="none" strike="noStrike">
                <a:solidFill>
                  <a:srgbClr val="FFFFFF"/>
                </a:solidFill>
                <a:latin typeface="Helvetica Neue"/>
                <a:ea typeface="Helvetica Neue"/>
                <a:cs typeface="Helvetica Neue"/>
                <a:sym typeface="Helvetica Neue"/>
              </a:rPr>
              <a:t>www.keepcoding.io</a:t>
            </a:r>
            <a:endParaRPr b="0" i="0" sz="2000" u="sng" cap="none" strike="noStrike">
              <a:solidFill>
                <a:schemeClr val="hlink"/>
              </a:solidFill>
              <a:latin typeface="Gill Sans"/>
              <a:ea typeface="Gill Sans"/>
              <a:cs typeface="Gill Sans"/>
              <a:sym typeface="Gill Sans"/>
              <a:hlinkClick r:id="rId3"/>
            </a:endParaRPr>
          </a:p>
        </p:txBody>
      </p:sp>
      <p:sp>
        <p:nvSpPr>
          <p:cNvPr id="79" name="Google Shape;79;p13"/>
          <p:cNvSpPr/>
          <p:nvPr/>
        </p:nvSpPr>
        <p:spPr>
          <a:xfrm>
            <a:off x="8626547" y="3408"/>
            <a:ext cx="239400" cy="239400"/>
          </a:xfrm>
          <a:prstGeom prst="rect">
            <a:avLst/>
          </a:prstGeom>
          <a:solidFill>
            <a:srgbClr val="D35400"/>
          </a:solid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Clr>
                <a:srgbClr val="515151"/>
              </a:buClr>
              <a:buSzPts val="2000"/>
              <a:buFont typeface="Helvetica Neue Light"/>
              <a:buNone/>
            </a:pPr>
            <a:r>
              <a:t/>
            </a:r>
            <a:endParaRPr b="0" i="0" sz="2000" u="none" cap="none" strike="noStrike">
              <a:solidFill>
                <a:srgbClr val="000000"/>
              </a:solidFill>
              <a:latin typeface="Gill Sans"/>
              <a:ea typeface="Gill Sans"/>
              <a:cs typeface="Gill Sans"/>
              <a:sym typeface="Gill Sans"/>
            </a:endParaRPr>
          </a:p>
        </p:txBody>
      </p:sp>
      <p:sp>
        <p:nvSpPr>
          <p:cNvPr id="80" name="Google Shape;80;p13"/>
          <p:cNvSpPr/>
          <p:nvPr/>
        </p:nvSpPr>
        <p:spPr>
          <a:xfrm>
            <a:off x="8902558" y="3408"/>
            <a:ext cx="239400" cy="239400"/>
          </a:xfrm>
          <a:prstGeom prst="rect">
            <a:avLst/>
          </a:prstGeom>
          <a:solidFill>
            <a:srgbClr val="F39C12"/>
          </a:solid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Clr>
                <a:srgbClr val="515151"/>
              </a:buClr>
              <a:buSzPts val="2000"/>
              <a:buFont typeface="Helvetica Neue Light"/>
              <a:buNone/>
            </a:pPr>
            <a:r>
              <a:t/>
            </a:r>
            <a:endParaRPr b="0" i="0" sz="2000" u="none" cap="none" strike="noStrike">
              <a:solidFill>
                <a:srgbClr val="000000"/>
              </a:solidFill>
              <a:latin typeface="Gill Sans"/>
              <a:ea typeface="Gill Sans"/>
              <a:cs typeface="Gill Sans"/>
              <a:sym typeface="Gill Sans"/>
            </a:endParaRPr>
          </a:p>
        </p:txBody>
      </p:sp>
      <p:sp>
        <p:nvSpPr>
          <p:cNvPr id="81" name="Google Shape;81;p13"/>
          <p:cNvSpPr txBox="1"/>
          <p:nvPr>
            <p:ph idx="12" type="sldNum"/>
          </p:nvPr>
        </p:nvSpPr>
        <p:spPr>
          <a:xfrm>
            <a:off x="4477940" y="4886325"/>
            <a:ext cx="178500" cy="192900"/>
          </a:xfrm>
          <a:prstGeom prst="rect">
            <a:avLst/>
          </a:prstGeom>
          <a:noFill/>
          <a:ln>
            <a:noFill/>
          </a:ln>
        </p:spPr>
        <p:txBody>
          <a:bodyPr anchorCtr="0" anchor="t" bIns="28575" lIns="28575" spcFirstLastPara="1" rIns="28575" wrap="square" tIns="28575">
            <a:noAutofit/>
          </a:bodyPr>
          <a:lstStyle>
            <a:lvl1pPr indent="0" lvl="0" marL="0" rtl="0" algn="ctr">
              <a:lnSpc>
                <a:spcPct val="100000"/>
              </a:lnSpc>
              <a:spcBef>
                <a:spcPts val="0"/>
              </a:spcBef>
              <a:spcAft>
                <a:spcPts val="0"/>
              </a:spcAft>
              <a:buClr>
                <a:srgbClr val="000000"/>
              </a:buClr>
              <a:buSzPts val="900"/>
              <a:buFont typeface="Gill Sans"/>
              <a:buNone/>
              <a:defRPr sz="900"/>
            </a:lvl1pPr>
            <a:lvl2pPr indent="0" lvl="1" marL="0" rtl="0" algn="ctr">
              <a:lnSpc>
                <a:spcPct val="100000"/>
              </a:lnSpc>
              <a:spcBef>
                <a:spcPts val="0"/>
              </a:spcBef>
              <a:spcAft>
                <a:spcPts val="0"/>
              </a:spcAft>
              <a:buClr>
                <a:srgbClr val="000000"/>
              </a:buClr>
              <a:buSzPts val="900"/>
              <a:buFont typeface="Gill Sans"/>
              <a:buNone/>
              <a:defRPr sz="900"/>
            </a:lvl2pPr>
            <a:lvl3pPr indent="0" lvl="2" marL="0" rtl="0" algn="ctr">
              <a:lnSpc>
                <a:spcPct val="100000"/>
              </a:lnSpc>
              <a:spcBef>
                <a:spcPts val="0"/>
              </a:spcBef>
              <a:spcAft>
                <a:spcPts val="0"/>
              </a:spcAft>
              <a:buClr>
                <a:srgbClr val="000000"/>
              </a:buClr>
              <a:buSzPts val="900"/>
              <a:buFont typeface="Gill Sans"/>
              <a:buNone/>
              <a:defRPr sz="900"/>
            </a:lvl3pPr>
            <a:lvl4pPr indent="0" lvl="3" marL="0" rtl="0" algn="ctr">
              <a:lnSpc>
                <a:spcPct val="100000"/>
              </a:lnSpc>
              <a:spcBef>
                <a:spcPts val="0"/>
              </a:spcBef>
              <a:spcAft>
                <a:spcPts val="0"/>
              </a:spcAft>
              <a:buClr>
                <a:srgbClr val="000000"/>
              </a:buClr>
              <a:buSzPts val="900"/>
              <a:buFont typeface="Gill Sans"/>
              <a:buNone/>
              <a:defRPr sz="900"/>
            </a:lvl4pPr>
            <a:lvl5pPr indent="0" lvl="4" marL="0" rtl="0" algn="ctr">
              <a:lnSpc>
                <a:spcPct val="100000"/>
              </a:lnSpc>
              <a:spcBef>
                <a:spcPts val="0"/>
              </a:spcBef>
              <a:spcAft>
                <a:spcPts val="0"/>
              </a:spcAft>
              <a:buClr>
                <a:srgbClr val="000000"/>
              </a:buClr>
              <a:buSzPts val="900"/>
              <a:buFont typeface="Gill Sans"/>
              <a:buNone/>
              <a:defRPr sz="900"/>
            </a:lvl5pPr>
            <a:lvl6pPr indent="0" lvl="5" marL="0" rtl="0" algn="ctr">
              <a:lnSpc>
                <a:spcPct val="100000"/>
              </a:lnSpc>
              <a:spcBef>
                <a:spcPts val="0"/>
              </a:spcBef>
              <a:spcAft>
                <a:spcPts val="0"/>
              </a:spcAft>
              <a:buClr>
                <a:srgbClr val="000000"/>
              </a:buClr>
              <a:buSzPts val="900"/>
              <a:buFont typeface="Gill Sans"/>
              <a:buNone/>
              <a:defRPr sz="900"/>
            </a:lvl6pPr>
            <a:lvl7pPr indent="0" lvl="6" marL="0" rtl="0" algn="ctr">
              <a:lnSpc>
                <a:spcPct val="100000"/>
              </a:lnSpc>
              <a:spcBef>
                <a:spcPts val="0"/>
              </a:spcBef>
              <a:spcAft>
                <a:spcPts val="0"/>
              </a:spcAft>
              <a:buClr>
                <a:srgbClr val="000000"/>
              </a:buClr>
              <a:buSzPts val="900"/>
              <a:buFont typeface="Gill Sans"/>
              <a:buNone/>
              <a:defRPr sz="900"/>
            </a:lvl7pPr>
            <a:lvl8pPr indent="0" lvl="7" marL="0" rtl="0" algn="ctr">
              <a:lnSpc>
                <a:spcPct val="100000"/>
              </a:lnSpc>
              <a:spcBef>
                <a:spcPts val="0"/>
              </a:spcBef>
              <a:spcAft>
                <a:spcPts val="0"/>
              </a:spcAft>
              <a:buClr>
                <a:srgbClr val="000000"/>
              </a:buClr>
              <a:buSzPts val="900"/>
              <a:buFont typeface="Gill Sans"/>
              <a:buNone/>
              <a:defRPr sz="900"/>
            </a:lvl8pPr>
            <a:lvl9pPr indent="0" lvl="8" marL="0" rtl="0" algn="ctr">
              <a:lnSpc>
                <a:spcPct val="100000"/>
              </a:lnSpc>
              <a:spcBef>
                <a:spcPts val="0"/>
              </a:spcBef>
              <a:spcAft>
                <a:spcPts val="0"/>
              </a:spcAft>
              <a:buClr>
                <a:srgbClr val="000000"/>
              </a:buClr>
              <a:buSzPts val="900"/>
              <a:buFont typeface="Gill Sans"/>
              <a:buNone/>
              <a:defRPr sz="900"/>
            </a:lvl9pPr>
          </a:lstStyle>
          <a:p>
            <a:pPr indent="0" lvl="0" marL="0" rtl="0" algn="ctr">
              <a:spcBef>
                <a:spcPts val="0"/>
              </a:spcBef>
              <a:spcAft>
                <a:spcPts val="0"/>
              </a:spcAft>
              <a:buNone/>
            </a:pPr>
            <a:fld id="{00000000-1234-1234-1234-123412341234}" type="slidenum">
              <a:rPr lang="es"/>
              <a:t>‹#›</a:t>
            </a:fld>
            <a:endParaRPr sz="1000"/>
          </a:p>
        </p:txBody>
      </p:sp>
      <p:pic>
        <p:nvPicPr>
          <p:cNvPr descr="Logo keepcoding nuevo solo círculo (1).png" id="82" name="Google Shape;82;p13"/>
          <p:cNvPicPr preferRelativeResize="0"/>
          <p:nvPr/>
        </p:nvPicPr>
        <p:blipFill rotWithShape="1">
          <a:blip r:embed="rId4">
            <a:alphaModFix/>
          </a:blip>
          <a:srcRect b="0" l="0" r="0" t="0"/>
          <a:stretch/>
        </p:blipFill>
        <p:spPr>
          <a:xfrm>
            <a:off x="-424493" y="4109057"/>
            <a:ext cx="1921579" cy="135654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1" name="Shape 91"/>
        <p:cNvGrpSpPr/>
        <p:nvPr/>
      </p:nvGrpSpPr>
      <p:grpSpPr>
        <a:xfrm>
          <a:off x="0" y="0"/>
          <a:ext cx="0" cy="0"/>
          <a:chOff x="0" y="0"/>
          <a:chExt cx="0" cy="0"/>
        </a:xfrm>
      </p:grpSpPr>
      <p:sp>
        <p:nvSpPr>
          <p:cNvPr id="92" name="Google Shape;92;p1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3" name="Google Shape;93;p15"/>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4" name="Google Shape;9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95" name="Google Shape;95;p15"/>
          <p:cNvSpPr/>
          <p:nvPr/>
        </p:nvSpPr>
        <p:spPr>
          <a:xfrm>
            <a:off x="0" y="4714975"/>
            <a:ext cx="9144000" cy="437400"/>
          </a:xfrm>
          <a:prstGeom prst="rect">
            <a:avLst/>
          </a:prstGeom>
          <a:solidFill>
            <a:srgbClr val="32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15"/>
          <p:cNvPicPr preferRelativeResize="0"/>
          <p:nvPr/>
        </p:nvPicPr>
        <p:blipFill>
          <a:blip r:embed="rId2">
            <a:alphaModFix/>
          </a:blip>
          <a:stretch>
            <a:fillRect/>
          </a:stretch>
        </p:blipFill>
        <p:spPr>
          <a:xfrm>
            <a:off x="146150" y="4344925"/>
            <a:ext cx="722376" cy="722376"/>
          </a:xfrm>
          <a:prstGeom prst="rect">
            <a:avLst/>
          </a:prstGeom>
          <a:noFill/>
          <a:ln>
            <a:noFill/>
          </a:ln>
        </p:spPr>
      </p:pic>
      <p:sp>
        <p:nvSpPr>
          <p:cNvPr id="97" name="Google Shape;97;p15"/>
          <p:cNvSpPr/>
          <p:nvPr/>
        </p:nvSpPr>
        <p:spPr>
          <a:xfrm>
            <a:off x="8640000" y="0"/>
            <a:ext cx="230700" cy="237600"/>
          </a:xfrm>
          <a:prstGeom prst="rect">
            <a:avLst/>
          </a:prstGeom>
          <a:solidFill>
            <a:srgbClr val="D35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8913300" y="0"/>
            <a:ext cx="230700" cy="237600"/>
          </a:xfrm>
          <a:prstGeom prst="rect">
            <a:avLst/>
          </a:prstGeom>
          <a:solidFill>
            <a:srgbClr val="F39C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9" name="Shape 99"/>
        <p:cNvGrpSpPr/>
        <p:nvPr/>
      </p:nvGrpSpPr>
      <p:grpSpPr>
        <a:xfrm>
          <a:off x="0" y="0"/>
          <a:ext cx="0" cy="0"/>
          <a:chOff x="0" y="0"/>
          <a:chExt cx="0" cy="0"/>
        </a:xfrm>
      </p:grpSpPr>
      <p:sp>
        <p:nvSpPr>
          <p:cNvPr id="100" name="Google Shape;100;p16"/>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1" name="Google Shape;10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2" name="Shape 102"/>
        <p:cNvGrpSpPr/>
        <p:nvPr/>
      </p:nvGrpSpPr>
      <p:grpSpPr>
        <a:xfrm>
          <a:off x="0" y="0"/>
          <a:ext cx="0" cy="0"/>
          <a:chOff x="0" y="0"/>
          <a:chExt cx="0" cy="0"/>
        </a:xfrm>
      </p:grpSpPr>
      <p:sp>
        <p:nvSpPr>
          <p:cNvPr id="103" name="Google Shape;103;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17"/>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5" name="Google Shape;10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6" name="Shape 106"/>
        <p:cNvGrpSpPr/>
        <p:nvPr/>
      </p:nvGrpSpPr>
      <p:grpSpPr>
        <a:xfrm>
          <a:off x="0" y="0"/>
          <a:ext cx="0" cy="0"/>
          <a:chOff x="0" y="0"/>
          <a:chExt cx="0" cy="0"/>
        </a:xfrm>
      </p:grpSpPr>
      <p:sp>
        <p:nvSpPr>
          <p:cNvPr id="107" name="Google Shape;107;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18"/>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9" name="Google Shape;109;p1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0" name="Google Shape;11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6" name="Google Shape;116;p2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7" name="Google Shape;11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18" name="Shape 118"/>
        <p:cNvGrpSpPr/>
        <p:nvPr/>
      </p:nvGrpSpPr>
      <p:grpSpPr>
        <a:xfrm>
          <a:off x="0" y="0"/>
          <a:ext cx="0" cy="0"/>
          <a:chOff x="0" y="0"/>
          <a:chExt cx="0" cy="0"/>
        </a:xfrm>
      </p:grpSpPr>
      <p:sp>
        <p:nvSpPr>
          <p:cNvPr id="119" name="Google Shape;119;p21"/>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0" name="Google Shape;12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23" name="Google Shape;23;p3"/>
          <p:cNvSpPr/>
          <p:nvPr/>
        </p:nvSpPr>
        <p:spPr>
          <a:xfrm>
            <a:off x="8640000" y="0"/>
            <a:ext cx="230700" cy="237600"/>
          </a:xfrm>
          <a:prstGeom prst="rect">
            <a:avLst/>
          </a:prstGeom>
          <a:solidFill>
            <a:srgbClr val="D35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8913300" y="0"/>
            <a:ext cx="230700" cy="237600"/>
          </a:xfrm>
          <a:prstGeom prst="rect">
            <a:avLst/>
          </a:prstGeom>
          <a:solidFill>
            <a:srgbClr val="F39C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1" name="Shape 121"/>
        <p:cNvGrpSpPr/>
        <p:nvPr/>
      </p:nvGrpSpPr>
      <p:grpSpPr>
        <a:xfrm>
          <a:off x="0" y="0"/>
          <a:ext cx="0" cy="0"/>
          <a:chOff x="0" y="0"/>
          <a:chExt cx="0" cy="0"/>
        </a:xfrm>
      </p:grpSpPr>
      <p:sp>
        <p:nvSpPr>
          <p:cNvPr id="122" name="Google Shape;122;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4" name="Google Shape;124;p22"/>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5" name="Google Shape;125;p22"/>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6" name="Google Shape;12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7" name="Shape 127"/>
        <p:cNvGrpSpPr/>
        <p:nvPr/>
      </p:nvGrpSpPr>
      <p:grpSpPr>
        <a:xfrm>
          <a:off x="0" y="0"/>
          <a:ext cx="0" cy="0"/>
          <a:chOff x="0" y="0"/>
          <a:chExt cx="0" cy="0"/>
        </a:xfrm>
      </p:grpSpPr>
      <p:sp>
        <p:nvSpPr>
          <p:cNvPr id="128" name="Google Shape;128;p23"/>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29" name="Google Shape;12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30" name="Shape 130"/>
        <p:cNvGrpSpPr/>
        <p:nvPr/>
      </p:nvGrpSpPr>
      <p:grpSpPr>
        <a:xfrm>
          <a:off x="0" y="0"/>
          <a:ext cx="0" cy="0"/>
          <a:chOff x="0" y="0"/>
          <a:chExt cx="0" cy="0"/>
        </a:xfrm>
      </p:grpSpPr>
      <p:sp>
        <p:nvSpPr>
          <p:cNvPr id="131" name="Google Shape;131;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2" name="Google Shape;132;p24"/>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3" name="Google Shape;13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4" name="Shape 134"/>
        <p:cNvGrpSpPr/>
        <p:nvPr/>
      </p:nvGrpSpPr>
      <p:grpSpPr>
        <a:xfrm>
          <a:off x="0" y="0"/>
          <a:ext cx="0" cy="0"/>
          <a:chOff x="0" y="0"/>
          <a:chExt cx="0" cy="0"/>
        </a:xfrm>
      </p:grpSpPr>
      <p:sp>
        <p:nvSpPr>
          <p:cNvPr id="135" name="Google Shape;13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8" name="Google Shape;2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29" name="Google Shape;29;p4"/>
          <p:cNvSpPr/>
          <p:nvPr/>
        </p:nvSpPr>
        <p:spPr>
          <a:xfrm>
            <a:off x="8640000" y="0"/>
            <a:ext cx="230700" cy="237600"/>
          </a:xfrm>
          <a:prstGeom prst="rect">
            <a:avLst/>
          </a:prstGeom>
          <a:solidFill>
            <a:srgbClr val="D35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8913300" y="0"/>
            <a:ext cx="230700" cy="237600"/>
          </a:xfrm>
          <a:prstGeom prst="rect">
            <a:avLst/>
          </a:prstGeom>
          <a:solidFill>
            <a:srgbClr val="F39C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9" name="Google Shape;39;p6"/>
          <p:cNvSpPr/>
          <p:nvPr/>
        </p:nvSpPr>
        <p:spPr>
          <a:xfrm>
            <a:off x="8640000" y="0"/>
            <a:ext cx="230700" cy="237600"/>
          </a:xfrm>
          <a:prstGeom prst="rect">
            <a:avLst/>
          </a:prstGeom>
          <a:solidFill>
            <a:srgbClr val="D35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a:off x="8913300" y="0"/>
            <a:ext cx="230700" cy="237600"/>
          </a:xfrm>
          <a:prstGeom prst="rect">
            <a:avLst/>
          </a:prstGeom>
          <a:solidFill>
            <a:srgbClr val="F39C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3" name="Google Shape;43;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4" name="Google Shape;4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45" name="Google Shape;45;p7"/>
          <p:cNvSpPr/>
          <p:nvPr/>
        </p:nvSpPr>
        <p:spPr>
          <a:xfrm>
            <a:off x="8640000" y="0"/>
            <a:ext cx="230700" cy="237600"/>
          </a:xfrm>
          <a:prstGeom prst="rect">
            <a:avLst/>
          </a:prstGeom>
          <a:solidFill>
            <a:srgbClr val="D35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p:nvPr/>
        </p:nvSpPr>
        <p:spPr>
          <a:xfrm>
            <a:off x="8913300" y="0"/>
            <a:ext cx="230700" cy="237600"/>
          </a:xfrm>
          <a:prstGeom prst="rect">
            <a:avLst/>
          </a:prstGeom>
          <a:solidFill>
            <a:srgbClr val="F39C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7" name="Shape 47"/>
        <p:cNvGrpSpPr/>
        <p:nvPr/>
      </p:nvGrpSpPr>
      <p:grpSpPr>
        <a:xfrm>
          <a:off x="0" y="0"/>
          <a:ext cx="0" cy="0"/>
          <a:chOff x="0" y="0"/>
          <a:chExt cx="0" cy="0"/>
        </a:xfrm>
      </p:grpSpPr>
      <p:sp>
        <p:nvSpPr>
          <p:cNvPr id="48" name="Google Shape;48;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9" name="Google Shape;49;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50" name="Google Shape;50;p8"/>
          <p:cNvSpPr/>
          <p:nvPr/>
        </p:nvSpPr>
        <p:spPr>
          <a:xfrm>
            <a:off x="8640000" y="0"/>
            <a:ext cx="230700" cy="237600"/>
          </a:xfrm>
          <a:prstGeom prst="rect">
            <a:avLst/>
          </a:prstGeom>
          <a:solidFill>
            <a:srgbClr val="D35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8913300" y="0"/>
            <a:ext cx="230700" cy="237600"/>
          </a:xfrm>
          <a:prstGeom prst="rect">
            <a:avLst/>
          </a:prstGeom>
          <a:solidFill>
            <a:srgbClr val="F39C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9"/>
          <p:cNvSpPr/>
          <p:nvPr/>
        </p:nvSpPr>
        <p:spPr>
          <a:xfrm>
            <a:off x="4572000" y="-125"/>
            <a:ext cx="4572000" cy="471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5" name="Google Shape;55;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6" name="Google Shape;56;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7" name="Google Shape;5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58" name="Google Shape;58;p9"/>
          <p:cNvSpPr/>
          <p:nvPr/>
        </p:nvSpPr>
        <p:spPr>
          <a:xfrm>
            <a:off x="8640000" y="0"/>
            <a:ext cx="230700" cy="237600"/>
          </a:xfrm>
          <a:prstGeom prst="rect">
            <a:avLst/>
          </a:prstGeom>
          <a:solidFill>
            <a:srgbClr val="D35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a:off x="8913300" y="0"/>
            <a:ext cx="230700" cy="237600"/>
          </a:xfrm>
          <a:prstGeom prst="rect">
            <a:avLst/>
          </a:prstGeom>
          <a:solidFill>
            <a:srgbClr val="F39C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62" name="Google Shape;6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63" name="Google Shape;63;p10"/>
          <p:cNvSpPr/>
          <p:nvPr/>
        </p:nvSpPr>
        <p:spPr>
          <a:xfrm>
            <a:off x="8640000" y="0"/>
            <a:ext cx="230700" cy="237600"/>
          </a:xfrm>
          <a:prstGeom prst="rect">
            <a:avLst/>
          </a:prstGeom>
          <a:solidFill>
            <a:srgbClr val="D35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0"/>
          <p:cNvSpPr/>
          <p:nvPr/>
        </p:nvSpPr>
        <p:spPr>
          <a:xfrm>
            <a:off x="8913300" y="0"/>
            <a:ext cx="230700" cy="237600"/>
          </a:xfrm>
          <a:prstGeom prst="rect">
            <a:avLst/>
          </a:prstGeom>
          <a:solidFill>
            <a:srgbClr val="F39C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hyperlink" Target="http://www.keepcoding.io" TargetMode="External"/><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3.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4714975"/>
            <a:ext cx="9144000" cy="437400"/>
          </a:xfrm>
          <a:prstGeom prst="rect">
            <a:avLst/>
          </a:prstGeom>
          <a:solidFill>
            <a:srgbClr val="32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Fira Sans"/>
              <a:buChar char="●"/>
              <a:defRPr sz="1800">
                <a:solidFill>
                  <a:schemeClr val="dk2"/>
                </a:solidFill>
                <a:latin typeface="Fira Sans"/>
                <a:ea typeface="Fira Sans"/>
                <a:cs typeface="Fira Sans"/>
                <a:sym typeface="Fira Sans"/>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9" name="Google Shape;9;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
        <p:nvSpPr>
          <p:cNvPr id="10" name="Google Shape;10;p1"/>
          <p:cNvSpPr/>
          <p:nvPr/>
        </p:nvSpPr>
        <p:spPr>
          <a:xfrm>
            <a:off x="8640000" y="0"/>
            <a:ext cx="230700" cy="237600"/>
          </a:xfrm>
          <a:prstGeom prst="rect">
            <a:avLst/>
          </a:prstGeom>
          <a:solidFill>
            <a:srgbClr val="D35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8913300" y="0"/>
            <a:ext cx="230700" cy="237600"/>
          </a:xfrm>
          <a:prstGeom prst="rect">
            <a:avLst/>
          </a:prstGeom>
          <a:solidFill>
            <a:srgbClr val="F39C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 keepcoding nuevo solo círculo (1).png" id="12" name="Google Shape;12;p1"/>
          <p:cNvPicPr preferRelativeResize="0"/>
          <p:nvPr/>
        </p:nvPicPr>
        <p:blipFill rotWithShape="1">
          <a:blip r:embed="rId1">
            <a:alphaModFix/>
          </a:blip>
          <a:srcRect b="0" l="0" r="0" t="0"/>
          <a:stretch/>
        </p:blipFill>
        <p:spPr>
          <a:xfrm>
            <a:off x="-580100" y="4125125"/>
            <a:ext cx="2023901" cy="1379626"/>
          </a:xfrm>
          <a:prstGeom prst="rect">
            <a:avLst/>
          </a:prstGeom>
          <a:noFill/>
          <a:ln>
            <a:noFill/>
          </a:ln>
        </p:spPr>
      </p:pic>
      <p:sp>
        <p:nvSpPr>
          <p:cNvPr id="13" name="Google Shape;13;p1"/>
          <p:cNvSpPr/>
          <p:nvPr/>
        </p:nvSpPr>
        <p:spPr>
          <a:xfrm>
            <a:off x="957676" y="4849173"/>
            <a:ext cx="7289700" cy="2541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1000"/>
              <a:buFont typeface="Helvetica Neue"/>
              <a:buNone/>
            </a:pPr>
            <a:r>
              <a:rPr b="0" i="0" lang="es" sz="800" u="none" cap="none" strike="noStrike">
                <a:solidFill>
                  <a:srgbClr val="FFFFFF"/>
                </a:solidFill>
                <a:latin typeface="Helvetica Neue"/>
                <a:ea typeface="Helvetica Neue"/>
                <a:cs typeface="Helvetica Neue"/>
                <a:sym typeface="Helvetica Neue"/>
              </a:rPr>
              <a:t>© All rights reserved. </a:t>
            </a:r>
            <a:r>
              <a:rPr b="0" i="0" lang="es" sz="800" u="sng" cap="none" strike="noStrike">
                <a:solidFill>
                  <a:srgbClr val="FFFFFF"/>
                </a:solidFill>
                <a:latin typeface="Helvetica Neue"/>
                <a:ea typeface="Helvetica Neue"/>
                <a:cs typeface="Helvetica Neue"/>
                <a:sym typeface="Helvetica Neue"/>
              </a:rPr>
              <a:t>www.keepcoding.io</a:t>
            </a:r>
            <a:endParaRPr b="0" i="0" sz="800" u="sng" cap="none" strike="noStrike">
              <a:solidFill>
                <a:srgbClr val="0097A7"/>
              </a:solidFill>
              <a:latin typeface="Gill Sans"/>
              <a:ea typeface="Gill Sans"/>
              <a:cs typeface="Gill Sans"/>
              <a:sym typeface="Gill Sans"/>
              <a:hlinkClick r:id="rId2"/>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83" name="Shape 83"/>
        <p:cNvGrpSpPr/>
        <p:nvPr/>
      </p:nvGrpSpPr>
      <p:grpSpPr>
        <a:xfrm>
          <a:off x="0" y="0"/>
          <a:ext cx="0" cy="0"/>
          <a:chOff x="0" y="0"/>
          <a:chExt cx="0" cy="0"/>
        </a:xfrm>
      </p:grpSpPr>
      <p:sp>
        <p:nvSpPr>
          <p:cNvPr id="84" name="Google Shape;8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1pPr>
            <a:lvl2pPr lvl="1"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2pPr>
            <a:lvl3pPr lvl="2"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3pPr>
            <a:lvl4pPr lvl="3"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4pPr>
            <a:lvl5pPr lvl="4"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5pPr>
            <a:lvl6pPr lvl="5"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6pPr>
            <a:lvl7pPr lvl="6"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7pPr>
            <a:lvl8pPr lvl="7"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8pPr>
            <a:lvl9pPr lvl="8"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9pPr>
          </a:lstStyle>
          <a:p/>
        </p:txBody>
      </p:sp>
      <p:sp>
        <p:nvSpPr>
          <p:cNvPr id="85" name="Google Shape;85;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Fira Sans"/>
              <a:buChar char="●"/>
              <a:defRPr sz="1800">
                <a:solidFill>
                  <a:schemeClr val="dk2"/>
                </a:solidFill>
                <a:latin typeface="Fira Sans"/>
                <a:ea typeface="Fira Sans"/>
                <a:cs typeface="Fira Sans"/>
                <a:sym typeface="Fira Sans"/>
              </a:defRPr>
            </a:lvl1pPr>
            <a:lvl2pPr indent="-317500" lvl="1" marL="914400" rtl="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2pPr>
            <a:lvl3pPr indent="-317500" lvl="2" marL="1371600" rtl="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3pPr>
            <a:lvl4pPr indent="-317500" lvl="3" marL="1828800" rtl="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4pPr>
            <a:lvl5pPr indent="-317500" lvl="4" marL="2286000" rtl="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5pPr>
            <a:lvl6pPr indent="-317500" lvl="5" marL="2743200" rtl="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6pPr>
            <a:lvl7pPr indent="-317500" lvl="6" marL="3200400" rtl="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7pPr>
            <a:lvl8pPr indent="-317500" lvl="7" marL="3657600" rtl="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8pPr>
            <a:lvl9pPr indent="-317500" lvl="8" marL="4114800" rtl="0">
              <a:lnSpc>
                <a:spcPct val="115000"/>
              </a:lnSpc>
              <a:spcBef>
                <a:spcPts val="1600"/>
              </a:spcBef>
              <a:spcAft>
                <a:spcPts val="1600"/>
              </a:spcAft>
              <a:buClr>
                <a:schemeClr val="dk2"/>
              </a:buClr>
              <a:buSzPts val="1400"/>
              <a:buFont typeface="Fira Sans"/>
              <a:buChar char="■"/>
              <a:defRPr>
                <a:solidFill>
                  <a:schemeClr val="dk2"/>
                </a:solidFill>
                <a:latin typeface="Fira Sans"/>
                <a:ea typeface="Fira Sans"/>
                <a:cs typeface="Fira Sans"/>
                <a:sym typeface="Fira Sans"/>
              </a:defRPr>
            </a:lvl9pPr>
          </a:lstStyle>
          <a:p/>
        </p:txBody>
      </p:sp>
      <p:sp>
        <p:nvSpPr>
          <p:cNvPr id="86" name="Google Shape;8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
        <p:nvSpPr>
          <p:cNvPr id="87" name="Google Shape;87;p14"/>
          <p:cNvSpPr/>
          <p:nvPr/>
        </p:nvSpPr>
        <p:spPr>
          <a:xfrm>
            <a:off x="0" y="4714975"/>
            <a:ext cx="9144000" cy="437400"/>
          </a:xfrm>
          <a:prstGeom prst="rect">
            <a:avLst/>
          </a:prstGeom>
          <a:solidFill>
            <a:srgbClr val="32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4"/>
          <p:cNvPicPr preferRelativeResize="0"/>
          <p:nvPr/>
        </p:nvPicPr>
        <p:blipFill>
          <a:blip r:embed="rId1">
            <a:alphaModFix/>
          </a:blip>
          <a:stretch>
            <a:fillRect/>
          </a:stretch>
        </p:blipFill>
        <p:spPr>
          <a:xfrm>
            <a:off x="146150" y="4344925"/>
            <a:ext cx="722376" cy="722376"/>
          </a:xfrm>
          <a:prstGeom prst="rect">
            <a:avLst/>
          </a:prstGeom>
          <a:noFill/>
          <a:ln>
            <a:noFill/>
          </a:ln>
        </p:spPr>
      </p:pic>
      <p:sp>
        <p:nvSpPr>
          <p:cNvPr id="89" name="Google Shape;89;p14"/>
          <p:cNvSpPr/>
          <p:nvPr/>
        </p:nvSpPr>
        <p:spPr>
          <a:xfrm>
            <a:off x="8640000" y="0"/>
            <a:ext cx="230700" cy="237600"/>
          </a:xfrm>
          <a:prstGeom prst="rect">
            <a:avLst/>
          </a:prstGeom>
          <a:solidFill>
            <a:srgbClr val="D35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8913300" y="0"/>
            <a:ext cx="230700" cy="237600"/>
          </a:xfrm>
          <a:prstGeom prst="rect">
            <a:avLst/>
          </a:prstGeom>
          <a:solidFill>
            <a:srgbClr val="F39C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3.png"/><Relationship Id="rId13" Type="http://schemas.openxmlformats.org/officeDocument/2006/relationships/image" Target="../media/image18.png"/><Relationship Id="rId12" Type="http://schemas.openxmlformats.org/officeDocument/2006/relationships/image" Target="../media/image15.png"/><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34.png"/><Relationship Id="rId15" Type="http://schemas.openxmlformats.org/officeDocument/2006/relationships/image" Target="../media/image14.png"/><Relationship Id="rId14" Type="http://schemas.openxmlformats.org/officeDocument/2006/relationships/image" Target="../media/image17.png"/><Relationship Id="rId16"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7.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hyperlink" Target="https://pigmonchu.bitbucket.io/resources/A4.pdf" TargetMode="External"/><Relationship Id="rId4" Type="http://schemas.openxmlformats.org/officeDocument/2006/relationships/hyperlink" Target="https://bit.ly/2A1rgr8" TargetMode="External"/><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31.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42.png"/><Relationship Id="rId5" Type="http://schemas.openxmlformats.org/officeDocument/2006/relationships/image" Target="../media/image21.png"/><Relationship Id="rId6" Type="http://schemas.openxmlformats.org/officeDocument/2006/relationships/image" Target="../media/image46.png"/><Relationship Id="rId7"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python.org" TargetMode="External"/><Relationship Id="rId4" Type="http://schemas.openxmlformats.org/officeDocument/2006/relationships/hyperlink" Target="https://thonn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scratch.mit.edu/projects/255833731/#fullscreen" TargetMode="Externa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hyperlink" Target="https://scratch.mit.edu/projects/265323479/#fullscreen" TargetMode="External"/><Relationship Id="rId4" Type="http://schemas.openxmlformats.org/officeDocument/2006/relationships/hyperlink" Target="https://es.wikipedia.org/wiki/Pascalina#/media/File:Pascaline_-_top_view_and_mechanism.jpg" TargetMode="External"/><Relationship Id="rId5" Type="http://schemas.openxmlformats.org/officeDocument/2006/relationships/image" Target="../media/image45.png"/><Relationship Id="rId6" Type="http://schemas.openxmlformats.org/officeDocument/2006/relationships/hyperlink" Target="http://electronicacompleta.com/lecciones/electronica-digital-numero-binario/" TargetMode="External"/><Relationship Id="rId7"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45.png"/><Relationship Id="rId5" Type="http://schemas.openxmlformats.org/officeDocument/2006/relationships/hyperlink" Target="http://electronicacompleta.com/lecciones/electronica-digital-numero-binario/" TargetMode="External"/><Relationship Id="rId6"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1" Type="http://schemas.openxmlformats.org/officeDocument/2006/relationships/hyperlink" Target="https://drive.google.com/open?id=1Uah1HWAViqRvE21r1Iqrl1cOMCxJWc5e" TargetMode="External"/><Relationship Id="rId10" Type="http://schemas.openxmlformats.org/officeDocument/2006/relationships/hyperlink" Target="https://drive.google.com/open?id=1_cFgW5ej9K2M55TU0PySEBP8DSXNhUSi" TargetMode="External"/><Relationship Id="rId13" Type="http://schemas.openxmlformats.org/officeDocument/2006/relationships/hyperlink" Target="https://drive.google.com/open?id=10dcoXJeBrkslJFCCEdtjGD2B7sbuXUnB" TargetMode="External"/><Relationship Id="rId12" Type="http://schemas.openxmlformats.org/officeDocument/2006/relationships/hyperlink" Target="https://drive.google.com/open?id=1Chsb1LZ_QGhlzh0JtAZS7FB-9SDNyaPg" TargetMode="External"/><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drive.google.com/open?id=1NUlFNt6ptSIewRCoW4VsTKN8Za9AgxEN" TargetMode="External"/><Relationship Id="rId4" Type="http://schemas.openxmlformats.org/officeDocument/2006/relationships/hyperlink" Target="https://drive.google.com/open?id=1fWItJDxmF2H4CijE_eS8ybMu5kccjU1m" TargetMode="External"/><Relationship Id="rId9" Type="http://schemas.openxmlformats.org/officeDocument/2006/relationships/slide" Target="/ppt/slides/slide5.xml"/><Relationship Id="rId15" Type="http://schemas.openxmlformats.org/officeDocument/2006/relationships/hyperlink" Target="https://drive.google.com/open?id=1ilO3UJjgnVwEO1vfuC0XSaCwEz0LW-aw" TargetMode="External"/><Relationship Id="rId14" Type="http://schemas.openxmlformats.org/officeDocument/2006/relationships/hyperlink" Target="https://drive.google.com/open?id=1oG6SwXE8GH4Cxu1p82t1qu6DqIJVGvK4" TargetMode="External"/><Relationship Id="rId17" Type="http://schemas.openxmlformats.org/officeDocument/2006/relationships/hyperlink" Target="https://drive.google.com/open?id=1_1jlFAlkmDURD1Nw_lM7j-9kIvN8QJF9" TargetMode="External"/><Relationship Id="rId16" Type="http://schemas.openxmlformats.org/officeDocument/2006/relationships/hyperlink" Target="https://drive.google.com/open?id=1WRAC8fIT99EYkp0a7FCr6fvo1VooD7h2" TargetMode="External"/><Relationship Id="rId5" Type="http://schemas.openxmlformats.org/officeDocument/2006/relationships/hyperlink" Target="https://drive.google.com/open?id=1al4QU8jx0CIIgjhq-YYtnzAWuW_OizV_" TargetMode="External"/><Relationship Id="rId6" Type="http://schemas.openxmlformats.org/officeDocument/2006/relationships/hyperlink" Target="https://drive.google.com/open?id=1xlmiKpjLCamnFp0v3a630iFRHqyxmBEF" TargetMode="External"/><Relationship Id="rId18" Type="http://schemas.openxmlformats.org/officeDocument/2006/relationships/hyperlink" Target="https://drive.google.com/open?id=1yqTeHbDCcKWxOkdebIk9x1gQmLQbneM0" TargetMode="External"/><Relationship Id="rId7" Type="http://schemas.openxmlformats.org/officeDocument/2006/relationships/slide" Target="/ppt/slides/slide5.xml"/><Relationship Id="rId8" Type="http://schemas.openxmlformats.org/officeDocument/2006/relationships/hyperlink" Target="https://drive.google.com/open?id=1ufkABH42Qh5AzUjE014W8zcRjmtn_IRp"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1" Type="http://schemas.openxmlformats.org/officeDocument/2006/relationships/hyperlink" Target="https://drive.google.com/open?id=1E8UFIqyv3_Wk3-AhRwpT4nZ08oq7PMxI" TargetMode="External"/><Relationship Id="rId10" Type="http://schemas.openxmlformats.org/officeDocument/2006/relationships/hyperlink" Target="https://drive.google.com/open?id=1I2JMkb_AEaZi_yGWeg6XObVy7KM8uWbd" TargetMode="External"/><Relationship Id="rId13" Type="http://schemas.openxmlformats.org/officeDocument/2006/relationships/hyperlink" Target="https://drive.google.com/open?id=1YSg9jSBaSlTOhHEZ9ZeICAKlf0Ia1X0O" TargetMode="External"/><Relationship Id="rId12" Type="http://schemas.openxmlformats.org/officeDocument/2006/relationships/hyperlink" Target="https://drive.google.com/open?id=1ufkABH42Qh5AzUjE014W8zcRjmtn_IRp" TargetMode="External"/><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drive.google.com/open?id=1C7L5EFJD8ho-HTvGeQpbPtrTLk_ZtSAD" TargetMode="External"/><Relationship Id="rId4" Type="http://schemas.openxmlformats.org/officeDocument/2006/relationships/hyperlink" Target="https://drive.google.com/open?id=1LowaSufYe-KqzVDBUJcys-LxEg1A_OcC" TargetMode="External"/><Relationship Id="rId9" Type="http://schemas.openxmlformats.org/officeDocument/2006/relationships/hyperlink" Target="https://drive.google.com/open?id=1HYyvmT1xKef12bLV1ln3Q0V_gF5jfkAQ" TargetMode="External"/><Relationship Id="rId15" Type="http://schemas.openxmlformats.org/officeDocument/2006/relationships/hyperlink" Target="https://drive.google.com/open?id=1QCfrIJsngXuBZEsM8hyytjMPkUWRdnjr" TargetMode="External"/><Relationship Id="rId14" Type="http://schemas.openxmlformats.org/officeDocument/2006/relationships/hyperlink" Target="https://drive.google.com/open?id=1eWK7sMgyCD92_WHno4XfFhu-36DRlSz0" TargetMode="External"/><Relationship Id="rId17" Type="http://schemas.openxmlformats.org/officeDocument/2006/relationships/hyperlink" Target="https://drive.google.com/open?id=1_cFgW5ej9K2M55TU0PySEBP8DSXNhUSi" TargetMode="External"/><Relationship Id="rId16" Type="http://schemas.openxmlformats.org/officeDocument/2006/relationships/hyperlink" Target="https://drive.google.com/open?id=1yXfxLTPe2Al36RrbeCSU8olbUz5bPGGj" TargetMode="External"/><Relationship Id="rId5" Type="http://schemas.openxmlformats.org/officeDocument/2006/relationships/hyperlink" Target="https://drive.google.com/open?id=1aaE8KAyRU98AnAz7utcBkQb0L16j9BJK" TargetMode="External"/><Relationship Id="rId19" Type="http://schemas.openxmlformats.org/officeDocument/2006/relationships/hyperlink" Target="https://drive.google.com/open?id=1yhKWb3xPMvFamEx4xGnqom7UVyrmD7Rt" TargetMode="External"/><Relationship Id="rId6" Type="http://schemas.openxmlformats.org/officeDocument/2006/relationships/hyperlink" Target="https://drive.google.com/open?id=1-H2FPjj94RtW3mvcWilzc7egZ_BP1KmR" TargetMode="External"/><Relationship Id="rId18" Type="http://schemas.openxmlformats.org/officeDocument/2006/relationships/hyperlink" Target="https://drive.google.com/open?id=1GIWprO0cSEL9CXkmpXtXedNef8CVCQbj" TargetMode="External"/><Relationship Id="rId7" Type="http://schemas.openxmlformats.org/officeDocument/2006/relationships/hyperlink" Target="https://drive.google.com/open?id=1ibu9Czw2dvkK3NnHBYX7UrsEGiO4Ztlk" TargetMode="External"/><Relationship Id="rId8" Type="http://schemas.openxmlformats.org/officeDocument/2006/relationships/hyperlink" Target="https://drive.google.com/open?id=1kH48_lFATTkACvKU46Y6xERCwTsyyQp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8.png"/><Relationship Id="rId4" Type="http://schemas.openxmlformats.org/officeDocument/2006/relationships/image" Target="../media/image5.png"/><Relationship Id="rId5"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Programar desde cero</a:t>
            </a:r>
            <a:endParaRPr>
              <a:latin typeface="Fira Sans"/>
              <a:ea typeface="Fira Sans"/>
              <a:cs typeface="Fira Sans"/>
              <a:sym typeface="Fira Sans"/>
            </a:endParaRPr>
          </a:p>
        </p:txBody>
      </p:sp>
      <p:sp>
        <p:nvSpPr>
          <p:cNvPr id="141" name="Google Shape;141;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t>Fundamentos de programación moderna con Python</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Google Shape;203;p35"/>
          <p:cNvPicPr preferRelativeResize="0"/>
          <p:nvPr/>
        </p:nvPicPr>
        <p:blipFill>
          <a:blip r:embed="rId3">
            <a:alphaModFix/>
          </a:blip>
          <a:stretch>
            <a:fillRect/>
          </a:stretch>
        </p:blipFill>
        <p:spPr>
          <a:xfrm>
            <a:off x="6004649" y="642595"/>
            <a:ext cx="2579940" cy="3856418"/>
          </a:xfrm>
          <a:prstGeom prst="rect">
            <a:avLst/>
          </a:prstGeom>
          <a:noFill/>
          <a:ln>
            <a:noFill/>
          </a:ln>
        </p:spPr>
      </p:pic>
      <p:sp>
        <p:nvSpPr>
          <p:cNvPr id="204" name="Google Shape;204;p35"/>
          <p:cNvSpPr txBox="1"/>
          <p:nvPr>
            <p:ph type="title"/>
          </p:nvPr>
        </p:nvSpPr>
        <p:spPr>
          <a:xfrm>
            <a:off x="311700" y="53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Programando un humano</a:t>
            </a:r>
            <a:endParaRPr/>
          </a:p>
        </p:txBody>
      </p:sp>
      <p:sp>
        <p:nvSpPr>
          <p:cNvPr id="205" name="Google Shape;205;p35"/>
          <p:cNvSpPr txBox="1"/>
          <p:nvPr>
            <p:ph idx="1" type="body"/>
          </p:nvPr>
        </p:nvSpPr>
        <p:spPr>
          <a:xfrm>
            <a:off x="311700" y="1152475"/>
            <a:ext cx="4260300" cy="73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Simplemente se trata de seguir instrucciones para hacer un dibujo</a:t>
            </a:r>
            <a:endParaRPr/>
          </a:p>
        </p:txBody>
      </p:sp>
      <p:pic>
        <p:nvPicPr>
          <p:cNvPr id="206" name="Google Shape;206;p35"/>
          <p:cNvPicPr preferRelativeResize="0"/>
          <p:nvPr/>
        </p:nvPicPr>
        <p:blipFill>
          <a:blip r:embed="rId4">
            <a:alphaModFix/>
          </a:blip>
          <a:stretch>
            <a:fillRect/>
          </a:stretch>
        </p:blipFill>
        <p:spPr>
          <a:xfrm>
            <a:off x="6004649" y="642595"/>
            <a:ext cx="2579940" cy="3850657"/>
          </a:xfrm>
          <a:prstGeom prst="rect">
            <a:avLst/>
          </a:prstGeom>
          <a:noFill/>
          <a:ln>
            <a:noFill/>
          </a:ln>
        </p:spPr>
      </p:pic>
      <p:pic>
        <p:nvPicPr>
          <p:cNvPr id="207" name="Google Shape;207;p35"/>
          <p:cNvPicPr preferRelativeResize="0"/>
          <p:nvPr/>
        </p:nvPicPr>
        <p:blipFill>
          <a:blip r:embed="rId5">
            <a:alphaModFix/>
          </a:blip>
          <a:stretch>
            <a:fillRect/>
          </a:stretch>
        </p:blipFill>
        <p:spPr>
          <a:xfrm>
            <a:off x="6004649" y="642595"/>
            <a:ext cx="2579940" cy="3856418"/>
          </a:xfrm>
          <a:prstGeom prst="rect">
            <a:avLst/>
          </a:prstGeom>
          <a:noFill/>
          <a:ln>
            <a:noFill/>
          </a:ln>
        </p:spPr>
      </p:pic>
      <p:pic>
        <p:nvPicPr>
          <p:cNvPr id="208" name="Google Shape;208;p35"/>
          <p:cNvPicPr preferRelativeResize="0"/>
          <p:nvPr/>
        </p:nvPicPr>
        <p:blipFill>
          <a:blip r:embed="rId6">
            <a:alphaModFix/>
          </a:blip>
          <a:stretch>
            <a:fillRect/>
          </a:stretch>
        </p:blipFill>
        <p:spPr>
          <a:xfrm>
            <a:off x="6004649" y="642595"/>
            <a:ext cx="2579940" cy="3856418"/>
          </a:xfrm>
          <a:prstGeom prst="rect">
            <a:avLst/>
          </a:prstGeom>
          <a:noFill/>
          <a:ln>
            <a:noFill/>
          </a:ln>
        </p:spPr>
      </p:pic>
      <p:pic>
        <p:nvPicPr>
          <p:cNvPr id="209" name="Google Shape;209;p35"/>
          <p:cNvPicPr preferRelativeResize="0"/>
          <p:nvPr/>
        </p:nvPicPr>
        <p:blipFill>
          <a:blip r:embed="rId7">
            <a:alphaModFix/>
          </a:blip>
          <a:stretch>
            <a:fillRect/>
          </a:stretch>
        </p:blipFill>
        <p:spPr>
          <a:xfrm>
            <a:off x="6004649" y="642595"/>
            <a:ext cx="2579940" cy="3850657"/>
          </a:xfrm>
          <a:prstGeom prst="rect">
            <a:avLst/>
          </a:prstGeom>
          <a:noFill/>
          <a:ln>
            <a:noFill/>
          </a:ln>
        </p:spPr>
      </p:pic>
      <p:pic>
        <p:nvPicPr>
          <p:cNvPr id="210" name="Google Shape;210;p35"/>
          <p:cNvPicPr preferRelativeResize="0"/>
          <p:nvPr/>
        </p:nvPicPr>
        <p:blipFill>
          <a:blip r:embed="rId8">
            <a:alphaModFix/>
          </a:blip>
          <a:stretch>
            <a:fillRect/>
          </a:stretch>
        </p:blipFill>
        <p:spPr>
          <a:xfrm>
            <a:off x="6004649" y="642595"/>
            <a:ext cx="2579940" cy="3850657"/>
          </a:xfrm>
          <a:prstGeom prst="rect">
            <a:avLst/>
          </a:prstGeom>
          <a:noFill/>
          <a:ln>
            <a:noFill/>
          </a:ln>
        </p:spPr>
      </p:pic>
      <p:pic>
        <p:nvPicPr>
          <p:cNvPr id="211" name="Google Shape;211;p35"/>
          <p:cNvPicPr preferRelativeResize="0"/>
          <p:nvPr/>
        </p:nvPicPr>
        <p:blipFill>
          <a:blip r:embed="rId9">
            <a:alphaModFix/>
          </a:blip>
          <a:stretch>
            <a:fillRect/>
          </a:stretch>
        </p:blipFill>
        <p:spPr>
          <a:xfrm>
            <a:off x="6004649" y="642595"/>
            <a:ext cx="2579940" cy="3856418"/>
          </a:xfrm>
          <a:prstGeom prst="rect">
            <a:avLst/>
          </a:prstGeom>
          <a:noFill/>
          <a:ln>
            <a:noFill/>
          </a:ln>
        </p:spPr>
      </p:pic>
      <p:pic>
        <p:nvPicPr>
          <p:cNvPr id="212" name="Google Shape;212;p35"/>
          <p:cNvPicPr preferRelativeResize="0"/>
          <p:nvPr/>
        </p:nvPicPr>
        <p:blipFill>
          <a:blip r:embed="rId10">
            <a:alphaModFix/>
          </a:blip>
          <a:stretch>
            <a:fillRect/>
          </a:stretch>
        </p:blipFill>
        <p:spPr>
          <a:xfrm>
            <a:off x="6004649" y="642595"/>
            <a:ext cx="2579940" cy="3856418"/>
          </a:xfrm>
          <a:prstGeom prst="rect">
            <a:avLst/>
          </a:prstGeom>
          <a:noFill/>
          <a:ln>
            <a:noFill/>
          </a:ln>
        </p:spPr>
      </p:pic>
      <p:pic>
        <p:nvPicPr>
          <p:cNvPr id="213" name="Google Shape;213;p35"/>
          <p:cNvPicPr preferRelativeResize="0"/>
          <p:nvPr/>
        </p:nvPicPr>
        <p:blipFill>
          <a:blip r:embed="rId11">
            <a:alphaModFix/>
          </a:blip>
          <a:stretch>
            <a:fillRect/>
          </a:stretch>
        </p:blipFill>
        <p:spPr>
          <a:xfrm>
            <a:off x="6004649" y="642595"/>
            <a:ext cx="2579940" cy="3856418"/>
          </a:xfrm>
          <a:prstGeom prst="rect">
            <a:avLst/>
          </a:prstGeom>
          <a:noFill/>
          <a:ln>
            <a:noFill/>
          </a:ln>
        </p:spPr>
      </p:pic>
      <p:pic>
        <p:nvPicPr>
          <p:cNvPr id="214" name="Google Shape;214;p35"/>
          <p:cNvPicPr preferRelativeResize="0"/>
          <p:nvPr/>
        </p:nvPicPr>
        <p:blipFill>
          <a:blip r:embed="rId12">
            <a:alphaModFix/>
          </a:blip>
          <a:stretch>
            <a:fillRect/>
          </a:stretch>
        </p:blipFill>
        <p:spPr>
          <a:xfrm>
            <a:off x="6004649" y="642595"/>
            <a:ext cx="2579940" cy="3850657"/>
          </a:xfrm>
          <a:prstGeom prst="rect">
            <a:avLst/>
          </a:prstGeom>
          <a:noFill/>
          <a:ln>
            <a:noFill/>
          </a:ln>
        </p:spPr>
      </p:pic>
      <p:pic>
        <p:nvPicPr>
          <p:cNvPr id="215" name="Google Shape;215;p35"/>
          <p:cNvPicPr preferRelativeResize="0"/>
          <p:nvPr/>
        </p:nvPicPr>
        <p:blipFill>
          <a:blip r:embed="rId13">
            <a:alphaModFix/>
          </a:blip>
          <a:stretch>
            <a:fillRect/>
          </a:stretch>
        </p:blipFill>
        <p:spPr>
          <a:xfrm>
            <a:off x="6004649" y="642595"/>
            <a:ext cx="2579940" cy="3856418"/>
          </a:xfrm>
          <a:prstGeom prst="rect">
            <a:avLst/>
          </a:prstGeom>
          <a:noFill/>
          <a:ln>
            <a:noFill/>
          </a:ln>
        </p:spPr>
      </p:pic>
      <p:pic>
        <p:nvPicPr>
          <p:cNvPr id="216" name="Google Shape;216;p35"/>
          <p:cNvPicPr preferRelativeResize="0"/>
          <p:nvPr/>
        </p:nvPicPr>
        <p:blipFill>
          <a:blip r:embed="rId14">
            <a:alphaModFix/>
          </a:blip>
          <a:stretch>
            <a:fillRect/>
          </a:stretch>
        </p:blipFill>
        <p:spPr>
          <a:xfrm>
            <a:off x="6004649" y="642595"/>
            <a:ext cx="2579940" cy="3850657"/>
          </a:xfrm>
          <a:prstGeom prst="rect">
            <a:avLst/>
          </a:prstGeom>
          <a:noFill/>
          <a:ln>
            <a:noFill/>
          </a:ln>
        </p:spPr>
      </p:pic>
      <p:pic>
        <p:nvPicPr>
          <p:cNvPr id="217" name="Google Shape;217;p35"/>
          <p:cNvPicPr preferRelativeResize="0"/>
          <p:nvPr/>
        </p:nvPicPr>
        <p:blipFill>
          <a:blip r:embed="rId15">
            <a:alphaModFix/>
          </a:blip>
          <a:stretch>
            <a:fillRect/>
          </a:stretch>
        </p:blipFill>
        <p:spPr>
          <a:xfrm>
            <a:off x="6003390" y="642595"/>
            <a:ext cx="2581199" cy="3858300"/>
          </a:xfrm>
          <a:prstGeom prst="rect">
            <a:avLst/>
          </a:prstGeom>
          <a:noFill/>
          <a:ln>
            <a:noFill/>
          </a:ln>
        </p:spPr>
      </p:pic>
      <p:sp>
        <p:nvSpPr>
          <p:cNvPr id="218" name="Google Shape;218;p35"/>
          <p:cNvSpPr txBox="1"/>
          <p:nvPr>
            <p:ph idx="1" type="body"/>
          </p:nvPr>
        </p:nvSpPr>
        <p:spPr>
          <a:xfrm>
            <a:off x="313200" y="2304000"/>
            <a:ext cx="4260300" cy="73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latin typeface="Caveat"/>
                <a:ea typeface="Caveat"/>
                <a:cs typeface="Caveat"/>
                <a:sym typeface="Caveat"/>
              </a:rPr>
              <a:t>Pon el lápiz en 0, 0</a:t>
            </a:r>
            <a:endParaRPr sz="3600">
              <a:latin typeface="Caveat"/>
              <a:ea typeface="Caveat"/>
              <a:cs typeface="Caveat"/>
              <a:sym typeface="Caveat"/>
            </a:endParaRPr>
          </a:p>
        </p:txBody>
      </p:sp>
      <p:sp>
        <p:nvSpPr>
          <p:cNvPr id="219" name="Google Shape;219;p35"/>
          <p:cNvSpPr txBox="1"/>
          <p:nvPr>
            <p:ph idx="1" type="body"/>
          </p:nvPr>
        </p:nvSpPr>
        <p:spPr>
          <a:xfrm>
            <a:off x="313200" y="2304000"/>
            <a:ext cx="4260300" cy="73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latin typeface="Caveat"/>
                <a:ea typeface="Caveat"/>
                <a:cs typeface="Caveat"/>
                <a:sym typeface="Caveat"/>
              </a:rPr>
              <a:t>Arriba 1</a:t>
            </a:r>
            <a:endParaRPr sz="3600">
              <a:latin typeface="Caveat"/>
              <a:ea typeface="Caveat"/>
              <a:cs typeface="Caveat"/>
              <a:sym typeface="Caveat"/>
            </a:endParaRPr>
          </a:p>
        </p:txBody>
      </p:sp>
      <p:sp>
        <p:nvSpPr>
          <p:cNvPr id="220" name="Google Shape;220;p35"/>
          <p:cNvSpPr txBox="1"/>
          <p:nvPr>
            <p:ph idx="1" type="body"/>
          </p:nvPr>
        </p:nvSpPr>
        <p:spPr>
          <a:xfrm>
            <a:off x="313200" y="2304000"/>
            <a:ext cx="4260300" cy="73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latin typeface="Caveat"/>
                <a:ea typeface="Caveat"/>
                <a:cs typeface="Caveat"/>
                <a:sym typeface="Caveat"/>
              </a:rPr>
              <a:t>Derecha 1</a:t>
            </a:r>
            <a:endParaRPr sz="3600">
              <a:latin typeface="Caveat"/>
              <a:ea typeface="Caveat"/>
              <a:cs typeface="Caveat"/>
              <a:sym typeface="Caveat"/>
            </a:endParaRPr>
          </a:p>
        </p:txBody>
      </p:sp>
      <p:sp>
        <p:nvSpPr>
          <p:cNvPr id="221" name="Google Shape;221;p35"/>
          <p:cNvSpPr txBox="1"/>
          <p:nvPr>
            <p:ph idx="1" type="body"/>
          </p:nvPr>
        </p:nvSpPr>
        <p:spPr>
          <a:xfrm>
            <a:off x="313200" y="2304000"/>
            <a:ext cx="4260300" cy="73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latin typeface="Caveat"/>
                <a:ea typeface="Caveat"/>
                <a:cs typeface="Caveat"/>
                <a:sym typeface="Caveat"/>
              </a:rPr>
              <a:t>Arriba 1</a:t>
            </a:r>
            <a:endParaRPr sz="3600">
              <a:latin typeface="Caveat"/>
              <a:ea typeface="Caveat"/>
              <a:cs typeface="Caveat"/>
              <a:sym typeface="Caveat"/>
            </a:endParaRPr>
          </a:p>
        </p:txBody>
      </p:sp>
      <p:sp>
        <p:nvSpPr>
          <p:cNvPr id="222" name="Google Shape;222;p35"/>
          <p:cNvSpPr txBox="1"/>
          <p:nvPr>
            <p:ph idx="1" type="body"/>
          </p:nvPr>
        </p:nvSpPr>
        <p:spPr>
          <a:xfrm>
            <a:off x="313200" y="2304000"/>
            <a:ext cx="4260300" cy="73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latin typeface="Caveat"/>
                <a:ea typeface="Caveat"/>
                <a:cs typeface="Caveat"/>
                <a:sym typeface="Caveat"/>
              </a:rPr>
              <a:t>Derecha 1</a:t>
            </a:r>
            <a:endParaRPr sz="3600">
              <a:latin typeface="Caveat"/>
              <a:ea typeface="Caveat"/>
              <a:cs typeface="Caveat"/>
              <a:sym typeface="Caveat"/>
            </a:endParaRPr>
          </a:p>
        </p:txBody>
      </p:sp>
      <p:sp>
        <p:nvSpPr>
          <p:cNvPr id="223" name="Google Shape;223;p35"/>
          <p:cNvSpPr txBox="1"/>
          <p:nvPr>
            <p:ph idx="1" type="body"/>
          </p:nvPr>
        </p:nvSpPr>
        <p:spPr>
          <a:xfrm>
            <a:off x="313200" y="2304000"/>
            <a:ext cx="4260300" cy="73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latin typeface="Caveat"/>
                <a:ea typeface="Caveat"/>
                <a:cs typeface="Caveat"/>
                <a:sym typeface="Caveat"/>
              </a:rPr>
              <a:t>Arriba 1</a:t>
            </a:r>
            <a:endParaRPr sz="3600">
              <a:latin typeface="Caveat"/>
              <a:ea typeface="Caveat"/>
              <a:cs typeface="Caveat"/>
              <a:sym typeface="Caveat"/>
            </a:endParaRPr>
          </a:p>
        </p:txBody>
      </p:sp>
      <p:sp>
        <p:nvSpPr>
          <p:cNvPr id="224" name="Google Shape;224;p35"/>
          <p:cNvSpPr txBox="1"/>
          <p:nvPr>
            <p:ph idx="1" type="body"/>
          </p:nvPr>
        </p:nvSpPr>
        <p:spPr>
          <a:xfrm>
            <a:off x="313200" y="2304000"/>
            <a:ext cx="4260300" cy="73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latin typeface="Caveat"/>
                <a:ea typeface="Caveat"/>
                <a:cs typeface="Caveat"/>
                <a:sym typeface="Caveat"/>
              </a:rPr>
              <a:t>Derecha 1</a:t>
            </a:r>
            <a:endParaRPr sz="3600">
              <a:latin typeface="Caveat"/>
              <a:ea typeface="Caveat"/>
              <a:cs typeface="Caveat"/>
              <a:sym typeface="Caveat"/>
            </a:endParaRPr>
          </a:p>
        </p:txBody>
      </p:sp>
      <p:sp>
        <p:nvSpPr>
          <p:cNvPr id="225" name="Google Shape;225;p35"/>
          <p:cNvSpPr txBox="1"/>
          <p:nvPr>
            <p:ph idx="1" type="body"/>
          </p:nvPr>
        </p:nvSpPr>
        <p:spPr>
          <a:xfrm>
            <a:off x="313200" y="2304000"/>
            <a:ext cx="4260300" cy="73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latin typeface="Caveat"/>
                <a:ea typeface="Caveat"/>
                <a:cs typeface="Caveat"/>
                <a:sym typeface="Caveat"/>
              </a:rPr>
              <a:t>Arriba 1</a:t>
            </a:r>
            <a:endParaRPr sz="3600">
              <a:latin typeface="Caveat"/>
              <a:ea typeface="Caveat"/>
              <a:cs typeface="Caveat"/>
              <a:sym typeface="Caveat"/>
            </a:endParaRPr>
          </a:p>
        </p:txBody>
      </p:sp>
      <p:sp>
        <p:nvSpPr>
          <p:cNvPr id="226" name="Google Shape;226;p35"/>
          <p:cNvSpPr txBox="1"/>
          <p:nvPr>
            <p:ph idx="1" type="body"/>
          </p:nvPr>
        </p:nvSpPr>
        <p:spPr>
          <a:xfrm>
            <a:off x="313200" y="2304000"/>
            <a:ext cx="4260300" cy="73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latin typeface="Caveat"/>
                <a:ea typeface="Caveat"/>
                <a:cs typeface="Caveat"/>
                <a:sym typeface="Caveat"/>
              </a:rPr>
              <a:t>Arriba-derecha 1</a:t>
            </a:r>
            <a:endParaRPr sz="3600">
              <a:latin typeface="Caveat"/>
              <a:ea typeface="Caveat"/>
              <a:cs typeface="Caveat"/>
              <a:sym typeface="Caveat"/>
            </a:endParaRPr>
          </a:p>
        </p:txBody>
      </p:sp>
      <p:sp>
        <p:nvSpPr>
          <p:cNvPr id="227" name="Google Shape;227;p35"/>
          <p:cNvSpPr txBox="1"/>
          <p:nvPr>
            <p:ph idx="1" type="body"/>
          </p:nvPr>
        </p:nvSpPr>
        <p:spPr>
          <a:xfrm>
            <a:off x="313200" y="2304000"/>
            <a:ext cx="4260300" cy="73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latin typeface="Caveat"/>
                <a:ea typeface="Caveat"/>
                <a:cs typeface="Caveat"/>
                <a:sym typeface="Caveat"/>
              </a:rPr>
              <a:t>Abajo-derecha 1</a:t>
            </a:r>
            <a:endParaRPr sz="3600">
              <a:latin typeface="Caveat"/>
              <a:ea typeface="Caveat"/>
              <a:cs typeface="Caveat"/>
              <a:sym typeface="Caveat"/>
            </a:endParaRPr>
          </a:p>
        </p:txBody>
      </p:sp>
      <p:sp>
        <p:nvSpPr>
          <p:cNvPr id="228" name="Google Shape;228;p35"/>
          <p:cNvSpPr txBox="1"/>
          <p:nvPr>
            <p:ph idx="1" type="body"/>
          </p:nvPr>
        </p:nvSpPr>
        <p:spPr>
          <a:xfrm>
            <a:off x="313200" y="2304000"/>
            <a:ext cx="4260300" cy="73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latin typeface="Caveat"/>
                <a:ea typeface="Caveat"/>
                <a:cs typeface="Caveat"/>
                <a:sym typeface="Caveat"/>
              </a:rPr>
              <a:t>Arriba-izquierda 1</a:t>
            </a:r>
            <a:endParaRPr sz="3600">
              <a:latin typeface="Caveat"/>
              <a:ea typeface="Caveat"/>
              <a:cs typeface="Caveat"/>
              <a:sym typeface="Caveat"/>
            </a:endParaRPr>
          </a:p>
        </p:txBody>
      </p:sp>
      <p:sp>
        <p:nvSpPr>
          <p:cNvPr id="229" name="Google Shape;229;p35"/>
          <p:cNvSpPr txBox="1"/>
          <p:nvPr>
            <p:ph idx="1" type="body"/>
          </p:nvPr>
        </p:nvSpPr>
        <p:spPr>
          <a:xfrm>
            <a:off x="313200" y="2304000"/>
            <a:ext cx="4260300" cy="73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latin typeface="Caveat"/>
                <a:ea typeface="Caveat"/>
                <a:cs typeface="Caveat"/>
                <a:sym typeface="Caveat"/>
              </a:rPr>
              <a:t>Abajo-izquierda 1</a:t>
            </a:r>
            <a:endParaRPr sz="3600">
              <a:latin typeface="Caveat"/>
              <a:ea typeface="Caveat"/>
              <a:cs typeface="Caveat"/>
              <a:sym typeface="Caveat"/>
            </a:endParaRPr>
          </a:p>
        </p:txBody>
      </p:sp>
      <p:sp>
        <p:nvSpPr>
          <p:cNvPr id="230" name="Google Shape;230;p35"/>
          <p:cNvSpPr txBox="1"/>
          <p:nvPr>
            <p:ph idx="1" type="body"/>
          </p:nvPr>
        </p:nvSpPr>
        <p:spPr>
          <a:xfrm>
            <a:off x="313200" y="2304000"/>
            <a:ext cx="4260300" cy="73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latin typeface="Caveat"/>
                <a:ea typeface="Caveat"/>
                <a:cs typeface="Caveat"/>
                <a:sym typeface="Caveat"/>
              </a:rPr>
              <a:t>FIN</a:t>
            </a:r>
            <a:endParaRPr sz="3600">
              <a:latin typeface="Caveat"/>
              <a:ea typeface="Caveat"/>
              <a:cs typeface="Caveat"/>
              <a:sym typeface="Caveat"/>
            </a:endParaRPr>
          </a:p>
        </p:txBody>
      </p:sp>
      <p:pic>
        <p:nvPicPr>
          <p:cNvPr descr="Logo keepcoding nuevo solo círculo (1).png" id="231" name="Google Shape;231;p35"/>
          <p:cNvPicPr preferRelativeResize="0"/>
          <p:nvPr/>
        </p:nvPicPr>
        <p:blipFill rotWithShape="1">
          <a:blip r:embed="rId16">
            <a:alphaModFix/>
          </a:blip>
          <a:srcRect b="0" l="0" r="0" t="0"/>
          <a:stretch/>
        </p:blipFill>
        <p:spPr>
          <a:xfrm>
            <a:off x="-580100" y="4125125"/>
            <a:ext cx="2023901" cy="1379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216"/>
                                        </p:tgtEl>
                                      </p:cBhvr>
                                    </p:animEffect>
                                    <p:set>
                                      <p:cBhvr>
                                        <p:cTn dur="1" fill="hold">
                                          <p:stCondLst>
                                            <p:cond delay="300"/>
                                          </p:stCondLst>
                                        </p:cTn>
                                        <p:tgtEl>
                                          <p:spTgt spid="21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3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3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203"/>
                                        </p:tgtEl>
                                      </p:cBhvr>
                                    </p:animEffect>
                                    <p:set>
                                      <p:cBhvr>
                                        <p:cTn dur="1" fill="hold">
                                          <p:stCondLst>
                                            <p:cond delay="300"/>
                                          </p:stCondLst>
                                        </p:cTn>
                                        <p:tgtEl>
                                          <p:spTgt spid="20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
                                        <p:tgtEl>
                                          <p:spTgt spid="218"/>
                                        </p:tgtEl>
                                      </p:cBhvr>
                                    </p:animEffect>
                                    <p:set>
                                      <p:cBhvr>
                                        <p:cTn dur="1" fill="hold">
                                          <p:stCondLst>
                                            <p:cond delay="300"/>
                                          </p:stCondLst>
                                        </p:cTn>
                                        <p:tgtEl>
                                          <p:spTgt spid="21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3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3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217"/>
                                        </p:tgtEl>
                                      </p:cBhvr>
                                    </p:animEffect>
                                    <p:set>
                                      <p:cBhvr>
                                        <p:cTn dur="1" fill="hold">
                                          <p:stCondLst>
                                            <p:cond delay="300"/>
                                          </p:stCondLst>
                                        </p:cTn>
                                        <p:tgtEl>
                                          <p:spTgt spid="21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
                                        <p:tgtEl>
                                          <p:spTgt spid="219"/>
                                        </p:tgtEl>
                                      </p:cBhvr>
                                    </p:animEffect>
                                    <p:set>
                                      <p:cBhvr>
                                        <p:cTn dur="1" fill="hold">
                                          <p:stCondLst>
                                            <p:cond delay="300"/>
                                          </p:stCondLst>
                                        </p:cTn>
                                        <p:tgtEl>
                                          <p:spTgt spid="21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3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3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206"/>
                                        </p:tgtEl>
                                      </p:cBhvr>
                                    </p:animEffect>
                                    <p:set>
                                      <p:cBhvr>
                                        <p:cTn dur="1" fill="hold">
                                          <p:stCondLst>
                                            <p:cond delay="300"/>
                                          </p:stCondLst>
                                        </p:cTn>
                                        <p:tgtEl>
                                          <p:spTgt spid="20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
                                        <p:tgtEl>
                                          <p:spTgt spid="220"/>
                                        </p:tgtEl>
                                      </p:cBhvr>
                                    </p:animEffect>
                                    <p:set>
                                      <p:cBhvr>
                                        <p:cTn dur="1" fill="hold">
                                          <p:stCondLst>
                                            <p:cond delay="300"/>
                                          </p:stCondLst>
                                        </p:cTn>
                                        <p:tgtEl>
                                          <p:spTgt spid="22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3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3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207"/>
                                        </p:tgtEl>
                                      </p:cBhvr>
                                    </p:animEffect>
                                    <p:set>
                                      <p:cBhvr>
                                        <p:cTn dur="1" fill="hold">
                                          <p:stCondLst>
                                            <p:cond delay="300"/>
                                          </p:stCondLst>
                                        </p:cTn>
                                        <p:tgtEl>
                                          <p:spTgt spid="20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
                                        <p:tgtEl>
                                          <p:spTgt spid="221"/>
                                        </p:tgtEl>
                                      </p:cBhvr>
                                    </p:animEffect>
                                    <p:set>
                                      <p:cBhvr>
                                        <p:cTn dur="1" fill="hold">
                                          <p:stCondLst>
                                            <p:cond delay="300"/>
                                          </p:stCondLst>
                                        </p:cTn>
                                        <p:tgtEl>
                                          <p:spTgt spid="22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3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3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208"/>
                                        </p:tgtEl>
                                      </p:cBhvr>
                                    </p:animEffect>
                                    <p:set>
                                      <p:cBhvr>
                                        <p:cTn dur="1" fill="hold">
                                          <p:stCondLst>
                                            <p:cond delay="300"/>
                                          </p:stCondLst>
                                        </p:cTn>
                                        <p:tgtEl>
                                          <p:spTgt spid="20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
                                        <p:tgtEl>
                                          <p:spTgt spid="222"/>
                                        </p:tgtEl>
                                      </p:cBhvr>
                                    </p:animEffect>
                                    <p:set>
                                      <p:cBhvr>
                                        <p:cTn dur="1" fill="hold">
                                          <p:stCondLst>
                                            <p:cond delay="300"/>
                                          </p:stCondLst>
                                        </p:cTn>
                                        <p:tgtEl>
                                          <p:spTgt spid="22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3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3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209"/>
                                        </p:tgtEl>
                                      </p:cBhvr>
                                    </p:animEffect>
                                    <p:set>
                                      <p:cBhvr>
                                        <p:cTn dur="1" fill="hold">
                                          <p:stCondLst>
                                            <p:cond delay="300"/>
                                          </p:stCondLst>
                                        </p:cTn>
                                        <p:tgtEl>
                                          <p:spTgt spid="20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
                                        <p:tgtEl>
                                          <p:spTgt spid="223"/>
                                        </p:tgtEl>
                                      </p:cBhvr>
                                    </p:animEffect>
                                    <p:set>
                                      <p:cBhvr>
                                        <p:cTn dur="1" fill="hold">
                                          <p:stCondLst>
                                            <p:cond delay="300"/>
                                          </p:stCondLst>
                                        </p:cTn>
                                        <p:tgtEl>
                                          <p:spTgt spid="22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3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3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210"/>
                                        </p:tgtEl>
                                      </p:cBhvr>
                                    </p:animEffect>
                                    <p:set>
                                      <p:cBhvr>
                                        <p:cTn dur="1" fill="hold">
                                          <p:stCondLst>
                                            <p:cond delay="300"/>
                                          </p:stCondLst>
                                        </p:cTn>
                                        <p:tgtEl>
                                          <p:spTgt spid="21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
                                        <p:tgtEl>
                                          <p:spTgt spid="224"/>
                                        </p:tgtEl>
                                      </p:cBhvr>
                                    </p:animEffect>
                                    <p:set>
                                      <p:cBhvr>
                                        <p:cTn dur="1" fill="hold">
                                          <p:stCondLst>
                                            <p:cond delay="300"/>
                                          </p:stCondLst>
                                        </p:cTn>
                                        <p:tgtEl>
                                          <p:spTgt spid="22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3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3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211"/>
                                        </p:tgtEl>
                                      </p:cBhvr>
                                    </p:animEffect>
                                    <p:set>
                                      <p:cBhvr>
                                        <p:cTn dur="1" fill="hold">
                                          <p:stCondLst>
                                            <p:cond delay="300"/>
                                          </p:stCondLst>
                                        </p:cTn>
                                        <p:tgtEl>
                                          <p:spTgt spid="21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
                                        <p:tgtEl>
                                          <p:spTgt spid="225"/>
                                        </p:tgtEl>
                                      </p:cBhvr>
                                    </p:animEffect>
                                    <p:set>
                                      <p:cBhvr>
                                        <p:cTn dur="1" fill="hold">
                                          <p:stCondLst>
                                            <p:cond delay="300"/>
                                          </p:stCondLst>
                                        </p:cTn>
                                        <p:tgtEl>
                                          <p:spTgt spid="22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3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3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212"/>
                                        </p:tgtEl>
                                      </p:cBhvr>
                                    </p:animEffect>
                                    <p:set>
                                      <p:cBhvr>
                                        <p:cTn dur="1" fill="hold">
                                          <p:stCondLst>
                                            <p:cond delay="300"/>
                                          </p:stCondLst>
                                        </p:cTn>
                                        <p:tgtEl>
                                          <p:spTgt spid="21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
                                        <p:tgtEl>
                                          <p:spTgt spid="228"/>
                                        </p:tgtEl>
                                      </p:cBhvr>
                                    </p:animEffect>
                                    <p:set>
                                      <p:cBhvr>
                                        <p:cTn dur="1" fill="hold">
                                          <p:stCondLst>
                                            <p:cond delay="300"/>
                                          </p:stCondLst>
                                        </p:cTn>
                                        <p:tgtEl>
                                          <p:spTgt spid="22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3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3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213"/>
                                        </p:tgtEl>
                                      </p:cBhvr>
                                    </p:animEffect>
                                    <p:set>
                                      <p:cBhvr>
                                        <p:cTn dur="1" fill="hold">
                                          <p:stCondLst>
                                            <p:cond delay="300"/>
                                          </p:stCondLst>
                                        </p:cTn>
                                        <p:tgtEl>
                                          <p:spTgt spid="21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
                                        <p:tgtEl>
                                          <p:spTgt spid="226"/>
                                        </p:tgtEl>
                                      </p:cBhvr>
                                    </p:animEffect>
                                    <p:set>
                                      <p:cBhvr>
                                        <p:cTn dur="1" fill="hold">
                                          <p:stCondLst>
                                            <p:cond delay="300"/>
                                          </p:stCondLst>
                                        </p:cTn>
                                        <p:tgtEl>
                                          <p:spTgt spid="22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3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3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214"/>
                                        </p:tgtEl>
                                      </p:cBhvr>
                                    </p:animEffect>
                                    <p:set>
                                      <p:cBhvr>
                                        <p:cTn dur="1" fill="hold">
                                          <p:stCondLst>
                                            <p:cond delay="300"/>
                                          </p:stCondLst>
                                        </p:cTn>
                                        <p:tgtEl>
                                          <p:spTgt spid="21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
                                        <p:tgtEl>
                                          <p:spTgt spid="227"/>
                                        </p:tgtEl>
                                      </p:cBhvr>
                                    </p:animEffect>
                                    <p:set>
                                      <p:cBhvr>
                                        <p:cTn dur="1" fill="hold">
                                          <p:stCondLst>
                                            <p:cond delay="300"/>
                                          </p:stCondLst>
                                        </p:cTn>
                                        <p:tgtEl>
                                          <p:spTgt spid="22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3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3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229"/>
                                        </p:tgtEl>
                                      </p:cBhvr>
                                    </p:animEffect>
                                    <p:set>
                                      <p:cBhvr>
                                        <p:cTn dur="1" fill="hold">
                                          <p:stCondLst>
                                            <p:cond delay="300"/>
                                          </p:stCondLst>
                                        </p:cTn>
                                        <p:tgtEl>
                                          <p:spTgt spid="22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311700" y="53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Programando un humano</a:t>
            </a:r>
            <a:endParaRPr/>
          </a:p>
        </p:txBody>
      </p:sp>
      <p:sp>
        <p:nvSpPr>
          <p:cNvPr id="237" name="Google Shape;237;p36"/>
          <p:cNvSpPr txBox="1"/>
          <p:nvPr>
            <p:ph idx="1" type="body"/>
          </p:nvPr>
        </p:nvSpPr>
        <p:spPr>
          <a:xfrm>
            <a:off x="311700" y="1152475"/>
            <a:ext cx="4260300" cy="73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Estandarizamos las instrucciones</a:t>
            </a:r>
            <a:endParaRPr/>
          </a:p>
        </p:txBody>
      </p:sp>
      <p:pic>
        <p:nvPicPr>
          <p:cNvPr id="238" name="Google Shape;238;p36"/>
          <p:cNvPicPr preferRelativeResize="0"/>
          <p:nvPr/>
        </p:nvPicPr>
        <p:blipFill>
          <a:blip r:embed="rId3">
            <a:alphaModFix/>
          </a:blip>
          <a:stretch>
            <a:fillRect/>
          </a:stretch>
        </p:blipFill>
        <p:spPr>
          <a:xfrm>
            <a:off x="1323975" y="1707100"/>
            <a:ext cx="6496050" cy="2628900"/>
          </a:xfrm>
          <a:prstGeom prst="rect">
            <a:avLst/>
          </a:prstGeom>
          <a:noFill/>
          <a:ln>
            <a:noFill/>
          </a:ln>
        </p:spPr>
      </p:pic>
      <p:pic>
        <p:nvPicPr>
          <p:cNvPr id="239" name="Google Shape;239;p36"/>
          <p:cNvPicPr preferRelativeResize="0"/>
          <p:nvPr/>
        </p:nvPicPr>
        <p:blipFill>
          <a:blip r:embed="rId4">
            <a:alphaModFix/>
          </a:blip>
          <a:stretch>
            <a:fillRect/>
          </a:stretch>
        </p:blipFill>
        <p:spPr>
          <a:xfrm>
            <a:off x="2890800" y="1706400"/>
            <a:ext cx="3322800" cy="2535441"/>
          </a:xfrm>
          <a:prstGeom prst="rect">
            <a:avLst/>
          </a:prstGeom>
          <a:noFill/>
          <a:ln>
            <a:noFill/>
          </a:ln>
        </p:spPr>
      </p:pic>
      <p:pic>
        <p:nvPicPr>
          <p:cNvPr descr="Logo keepcoding nuevo solo círculo (1).png" id="240" name="Google Shape;240;p36"/>
          <p:cNvPicPr preferRelativeResize="0"/>
          <p:nvPr/>
        </p:nvPicPr>
        <p:blipFill rotWithShape="1">
          <a:blip r:embed="rId5">
            <a:alphaModFix/>
          </a:blip>
          <a:srcRect b="0" l="0" r="0" t="0"/>
          <a:stretch/>
        </p:blipFill>
        <p:spPr>
          <a:xfrm>
            <a:off x="-580100" y="4125125"/>
            <a:ext cx="2023901" cy="1379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238"/>
                                        </p:tgtEl>
                                      </p:cBhvr>
                                    </p:animEffect>
                                    <p:set>
                                      <p:cBhvr>
                                        <p:cTn dur="1" fill="hold">
                                          <p:stCondLst>
                                            <p:cond delay="300"/>
                                          </p:stCondLst>
                                        </p:cTn>
                                        <p:tgtEl>
                                          <p:spTgt spid="23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3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pic>
        <p:nvPicPr>
          <p:cNvPr id="245" name="Google Shape;245;p37"/>
          <p:cNvPicPr preferRelativeResize="0"/>
          <p:nvPr/>
        </p:nvPicPr>
        <p:blipFill>
          <a:blip r:embed="rId3">
            <a:alphaModFix/>
          </a:blip>
          <a:stretch>
            <a:fillRect/>
          </a:stretch>
        </p:blipFill>
        <p:spPr>
          <a:xfrm>
            <a:off x="6753861" y="1098488"/>
            <a:ext cx="2134059" cy="3203999"/>
          </a:xfrm>
          <a:prstGeom prst="rect">
            <a:avLst/>
          </a:prstGeom>
          <a:noFill/>
          <a:ln>
            <a:noFill/>
          </a:ln>
        </p:spPr>
      </p:pic>
      <p:pic>
        <p:nvPicPr>
          <p:cNvPr id="246" name="Google Shape;246;p37"/>
          <p:cNvPicPr preferRelativeResize="0"/>
          <p:nvPr/>
        </p:nvPicPr>
        <p:blipFill>
          <a:blip r:embed="rId4">
            <a:alphaModFix/>
          </a:blip>
          <a:stretch>
            <a:fillRect/>
          </a:stretch>
        </p:blipFill>
        <p:spPr>
          <a:xfrm>
            <a:off x="6753120" y="1098488"/>
            <a:ext cx="2134800" cy="3202200"/>
          </a:xfrm>
          <a:prstGeom prst="rect">
            <a:avLst/>
          </a:prstGeom>
          <a:noFill/>
          <a:ln>
            <a:noFill/>
          </a:ln>
        </p:spPr>
      </p:pic>
      <p:sp>
        <p:nvSpPr>
          <p:cNvPr id="247" name="Google Shape;247;p37"/>
          <p:cNvSpPr txBox="1"/>
          <p:nvPr>
            <p:ph type="title"/>
          </p:nvPr>
        </p:nvSpPr>
        <p:spPr>
          <a:xfrm>
            <a:off x="311700" y="53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Programando un humano</a:t>
            </a:r>
            <a:endParaRPr/>
          </a:p>
        </p:txBody>
      </p:sp>
      <p:sp>
        <p:nvSpPr>
          <p:cNvPr id="248" name="Google Shape;248;p37"/>
          <p:cNvSpPr txBox="1"/>
          <p:nvPr>
            <p:ph idx="1" type="body"/>
          </p:nvPr>
        </p:nvSpPr>
        <p:spPr>
          <a:xfrm>
            <a:off x="311700" y="1152475"/>
            <a:ext cx="7508400" cy="49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Testeamos el nuevo juego de instrucciones del humano</a:t>
            </a:r>
            <a:endParaRPr/>
          </a:p>
        </p:txBody>
      </p:sp>
      <p:sp>
        <p:nvSpPr>
          <p:cNvPr id="249" name="Google Shape;249;p37"/>
          <p:cNvSpPr txBox="1"/>
          <p:nvPr/>
        </p:nvSpPr>
        <p:spPr>
          <a:xfrm>
            <a:off x="430575" y="2168100"/>
            <a:ext cx="5729100" cy="80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800">
                <a:latin typeface="Courier New"/>
                <a:ea typeface="Courier New"/>
                <a:cs typeface="Courier New"/>
                <a:sym typeface="Courier New"/>
              </a:rPr>
              <a:t>SP(0, 0) UP4 UR2 DR2 DO4 LE4 UR4 LE4 DR4</a:t>
            </a:r>
            <a:endParaRPr sz="1800">
              <a:latin typeface="Courier New"/>
              <a:ea typeface="Courier New"/>
              <a:cs typeface="Courier New"/>
              <a:sym typeface="Courier New"/>
            </a:endParaRPr>
          </a:p>
        </p:txBody>
      </p:sp>
      <p:pic>
        <p:nvPicPr>
          <p:cNvPr descr="Logo keepcoding nuevo solo círculo (1).png" id="250" name="Google Shape;250;p37"/>
          <p:cNvPicPr preferRelativeResize="0"/>
          <p:nvPr/>
        </p:nvPicPr>
        <p:blipFill rotWithShape="1">
          <a:blip r:embed="rId5">
            <a:alphaModFix/>
          </a:blip>
          <a:srcRect b="0" l="0" r="0" t="0"/>
          <a:stretch/>
        </p:blipFill>
        <p:spPr>
          <a:xfrm>
            <a:off x="-580100" y="4125125"/>
            <a:ext cx="2023901" cy="1379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245"/>
                                        </p:tgtEl>
                                      </p:cBhvr>
                                    </p:animEffect>
                                    <p:set>
                                      <p:cBhvr>
                                        <p:cTn dur="1" fill="hold">
                                          <p:stCondLst>
                                            <p:cond delay="300"/>
                                          </p:stCondLst>
                                        </p:cTn>
                                        <p:tgtEl>
                                          <p:spTgt spid="24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3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Programando a un humano</a:t>
            </a:r>
            <a:endParaRPr/>
          </a:p>
        </p:txBody>
      </p:sp>
      <p:sp>
        <p:nvSpPr>
          <p:cNvPr id="256" name="Google Shape;256;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Ahora sí, podéis hacer el programa de la ficha</a:t>
            </a:r>
            <a:endParaRPr/>
          </a:p>
          <a:p>
            <a:pPr indent="-317500" lvl="1" marL="914400" rtl="0" algn="l">
              <a:spcBef>
                <a:spcPts val="0"/>
              </a:spcBef>
              <a:spcAft>
                <a:spcPts val="0"/>
              </a:spcAft>
              <a:buSzPts val="1400"/>
              <a:buChar char="○"/>
            </a:pPr>
            <a:r>
              <a:rPr lang="es"/>
              <a:t>Recordad, el número de orden es la casilla a dibujar</a:t>
            </a:r>
            <a:endParaRPr/>
          </a:p>
          <a:p>
            <a:pPr indent="-342900" lvl="0" marL="457200" marR="0" rtl="0" algn="l">
              <a:lnSpc>
                <a:spcPct val="113000"/>
              </a:lnSpc>
              <a:spcBef>
                <a:spcPts val="3200"/>
              </a:spcBef>
              <a:spcAft>
                <a:spcPts val="0"/>
              </a:spcAft>
              <a:buClr>
                <a:schemeClr val="dk2"/>
              </a:buClr>
              <a:buSzPts val="1800"/>
              <a:buFont typeface="Fira Sans"/>
              <a:buChar char="●"/>
            </a:pPr>
            <a:r>
              <a:rPr lang="es" u="sng">
                <a:solidFill>
                  <a:srgbClr val="F39C12"/>
                </a:solidFill>
                <a:hlinkClick r:id="rId3"/>
              </a:rPr>
              <a:t>Ficha</a:t>
            </a:r>
            <a:r>
              <a:rPr lang="es"/>
              <a:t> </a:t>
            </a:r>
            <a:endParaRPr/>
          </a:p>
          <a:p>
            <a:pPr indent="-342900" lvl="0" marL="457200" marR="0" rtl="0" algn="l">
              <a:lnSpc>
                <a:spcPct val="113000"/>
              </a:lnSpc>
              <a:spcBef>
                <a:spcPts val="3200"/>
              </a:spcBef>
              <a:spcAft>
                <a:spcPts val="0"/>
              </a:spcAft>
              <a:buClr>
                <a:schemeClr val="dk2"/>
              </a:buClr>
              <a:buSzPts val="1800"/>
              <a:buFont typeface="Fira Sans"/>
              <a:buChar char="●"/>
            </a:pPr>
            <a:r>
              <a:rPr lang="es" u="sng">
                <a:solidFill>
                  <a:srgbClr val="F39C12"/>
                </a:solidFill>
                <a:hlinkClick r:id="rId4"/>
              </a:rPr>
              <a:t>Instrucciones</a:t>
            </a:r>
            <a:r>
              <a:rPr lang="es" sz="1400"/>
              <a:t> </a:t>
            </a:r>
            <a:endParaRPr sz="1400"/>
          </a:p>
          <a:p>
            <a:pPr indent="0" lvl="0" marL="457200" rtl="0" algn="l">
              <a:lnSpc>
                <a:spcPct val="114000"/>
              </a:lnSpc>
              <a:spcBef>
                <a:spcPts val="3200"/>
              </a:spcBef>
              <a:spcAft>
                <a:spcPts val="1600"/>
              </a:spcAft>
              <a:buNone/>
            </a:pPr>
            <a:r>
              <a:t/>
            </a:r>
            <a:endParaRPr/>
          </a:p>
        </p:txBody>
      </p:sp>
      <p:pic>
        <p:nvPicPr>
          <p:cNvPr descr="Logo keepcoding nuevo solo círculo (1).png" id="257" name="Google Shape;257;p38"/>
          <p:cNvPicPr preferRelativeResize="0"/>
          <p:nvPr/>
        </p:nvPicPr>
        <p:blipFill rotWithShape="1">
          <a:blip r:embed="rId5">
            <a:alphaModFix/>
          </a:blip>
          <a:srcRect b="0" l="0" r="0" t="0"/>
          <a:stretch/>
        </p:blipFill>
        <p:spPr>
          <a:xfrm>
            <a:off x="-580100" y="4125125"/>
            <a:ext cx="2023901" cy="1379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Programando a un ser humano</a:t>
            </a:r>
            <a:endParaRPr/>
          </a:p>
        </p:txBody>
      </p:sp>
      <p:sp>
        <p:nvSpPr>
          <p:cNvPr id="263" name="Google Shape;263;p39"/>
          <p:cNvSpPr txBox="1"/>
          <p:nvPr>
            <p:ph idx="1" type="body"/>
          </p:nvPr>
        </p:nvSpPr>
        <p:spPr>
          <a:xfrm>
            <a:off x="311700" y="1152475"/>
            <a:ext cx="56337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600"/>
              <a:t>Situación pinchazo con coche nuevo en carretera secundaria y el seguro tardará en llegar varias horas.</a:t>
            </a:r>
            <a:endParaRPr sz="1600"/>
          </a:p>
          <a:p>
            <a:pPr indent="-330200" lvl="0" marL="457200" rtl="0" algn="l">
              <a:spcBef>
                <a:spcPts val="1600"/>
              </a:spcBef>
              <a:spcAft>
                <a:spcPts val="0"/>
              </a:spcAft>
              <a:buSzPts val="1600"/>
              <a:buChar char="●"/>
            </a:pPr>
            <a:r>
              <a:rPr lang="es" sz="1600"/>
              <a:t>Opción 1: Matrix</a:t>
            </a:r>
            <a:endParaRPr sz="1600"/>
          </a:p>
          <a:p>
            <a:pPr indent="-330200" lvl="0" marL="457200" rtl="0" algn="l">
              <a:spcBef>
                <a:spcPts val="0"/>
              </a:spcBef>
              <a:spcAft>
                <a:spcPts val="0"/>
              </a:spcAft>
              <a:buSzPts val="1600"/>
              <a:buChar char="●"/>
            </a:pPr>
            <a:r>
              <a:rPr lang="es" sz="1600"/>
              <a:t>Opción 2: Consultar un programa para humanos (el manual)</a:t>
            </a:r>
            <a:endParaRPr sz="1600"/>
          </a:p>
        </p:txBody>
      </p:sp>
      <p:grpSp>
        <p:nvGrpSpPr>
          <p:cNvPr id="264" name="Google Shape;264;p39"/>
          <p:cNvGrpSpPr/>
          <p:nvPr/>
        </p:nvGrpSpPr>
        <p:grpSpPr>
          <a:xfrm>
            <a:off x="6046200" y="1159100"/>
            <a:ext cx="2701401" cy="3409782"/>
            <a:chOff x="6274800" y="1159100"/>
            <a:chExt cx="2701401" cy="3409782"/>
          </a:xfrm>
        </p:grpSpPr>
        <p:pic>
          <p:nvPicPr>
            <p:cNvPr id="265" name="Google Shape;265;p39"/>
            <p:cNvPicPr preferRelativeResize="0"/>
            <p:nvPr/>
          </p:nvPicPr>
          <p:blipFill>
            <a:blip r:embed="rId3">
              <a:alphaModFix/>
            </a:blip>
            <a:stretch>
              <a:fillRect/>
            </a:stretch>
          </p:blipFill>
          <p:spPr>
            <a:xfrm>
              <a:off x="6276200" y="1159100"/>
              <a:ext cx="2700001" cy="1534737"/>
            </a:xfrm>
            <a:prstGeom prst="rect">
              <a:avLst/>
            </a:prstGeom>
            <a:noFill/>
            <a:ln>
              <a:noFill/>
            </a:ln>
            <a:effectLst>
              <a:outerShdw blurRad="57150" rotWithShape="0" algn="bl" dir="5400000" dist="19050">
                <a:srgbClr val="000000">
                  <a:alpha val="50000"/>
                </a:srgbClr>
              </a:outerShdw>
            </a:effectLst>
          </p:spPr>
        </p:pic>
        <p:pic>
          <p:nvPicPr>
            <p:cNvPr id="266" name="Google Shape;266;p39"/>
            <p:cNvPicPr preferRelativeResize="0"/>
            <p:nvPr/>
          </p:nvPicPr>
          <p:blipFill>
            <a:blip r:embed="rId4">
              <a:alphaModFix/>
            </a:blip>
            <a:stretch>
              <a:fillRect/>
            </a:stretch>
          </p:blipFill>
          <p:spPr>
            <a:xfrm>
              <a:off x="6274800" y="2835198"/>
              <a:ext cx="2700000" cy="1733684"/>
            </a:xfrm>
            <a:prstGeom prst="rect">
              <a:avLst/>
            </a:prstGeom>
            <a:noFill/>
            <a:ln>
              <a:noFill/>
            </a:ln>
            <a:effectLst>
              <a:outerShdw blurRad="57150" rotWithShape="0" algn="bl" dir="5400000" dist="19050">
                <a:srgbClr val="000000">
                  <a:alpha val="50000"/>
                </a:srgbClr>
              </a:outerShdw>
            </a:effectLst>
          </p:spPr>
        </p:pic>
      </p:grpSp>
      <p:pic>
        <p:nvPicPr>
          <p:cNvPr descr="Logo keepcoding nuevo solo círculo (1).png" id="267" name="Google Shape;267;p39"/>
          <p:cNvPicPr preferRelativeResize="0"/>
          <p:nvPr/>
        </p:nvPicPr>
        <p:blipFill rotWithShape="1">
          <a:blip r:embed="rId5">
            <a:alphaModFix/>
          </a:blip>
          <a:srcRect b="0" l="0" r="0" t="0"/>
          <a:stretch/>
        </p:blipFill>
        <p:spPr>
          <a:xfrm>
            <a:off x="-580100" y="4125125"/>
            <a:ext cx="2023901" cy="1379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600"/>
              </a:spcBef>
              <a:spcAft>
                <a:spcPts val="0"/>
              </a:spcAft>
              <a:buNone/>
            </a:pPr>
            <a:r>
              <a:rPr lang="es" sz="1600"/>
              <a:t>Distinguimos</a:t>
            </a:r>
            <a:endParaRPr sz="1600"/>
          </a:p>
          <a:p>
            <a:pPr indent="-330200" lvl="0" marL="457200" rtl="0" algn="l">
              <a:spcBef>
                <a:spcPts val="1600"/>
              </a:spcBef>
              <a:spcAft>
                <a:spcPts val="0"/>
              </a:spcAft>
              <a:buSzPts val="1600"/>
              <a:buChar char="●"/>
            </a:pPr>
            <a:r>
              <a:rPr lang="es" sz="1600"/>
              <a:t>Instrucciones en secuencia</a:t>
            </a:r>
            <a:endParaRPr sz="1600"/>
          </a:p>
          <a:p>
            <a:pPr indent="-330200" lvl="0" marL="457200" rtl="0" algn="l">
              <a:spcBef>
                <a:spcPts val="0"/>
              </a:spcBef>
              <a:spcAft>
                <a:spcPts val="0"/>
              </a:spcAft>
              <a:buSzPts val="1600"/>
              <a:buChar char="●"/>
            </a:pPr>
            <a:r>
              <a:rPr lang="es" sz="1600"/>
              <a:t>Selecciones condicionales</a:t>
            </a:r>
            <a:endParaRPr sz="1600"/>
          </a:p>
        </p:txBody>
      </p:sp>
      <p:sp>
        <p:nvSpPr>
          <p:cNvPr id="273" name="Google Shape;273;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Programando a un ser humano</a:t>
            </a:r>
            <a:endParaRPr/>
          </a:p>
        </p:txBody>
      </p:sp>
      <p:sp>
        <p:nvSpPr>
          <p:cNvPr id="274" name="Google Shape;274;p40"/>
          <p:cNvSpPr txBox="1"/>
          <p:nvPr>
            <p:ph idx="1" type="body"/>
          </p:nvPr>
        </p:nvSpPr>
        <p:spPr>
          <a:xfrm>
            <a:off x="311700" y="1457275"/>
            <a:ext cx="3277800" cy="86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t>Sistematicemos un poco las instrucciones</a:t>
            </a:r>
            <a:endParaRPr sz="1600"/>
          </a:p>
          <a:p>
            <a:pPr indent="0" lvl="0" marL="457200" rtl="0" algn="l">
              <a:spcBef>
                <a:spcPts val="1600"/>
              </a:spcBef>
              <a:spcAft>
                <a:spcPts val="1600"/>
              </a:spcAft>
              <a:buNone/>
            </a:pPr>
            <a:r>
              <a:t/>
            </a:r>
            <a:endParaRPr sz="1600"/>
          </a:p>
        </p:txBody>
      </p:sp>
      <p:pic>
        <p:nvPicPr>
          <p:cNvPr id="275" name="Google Shape;275;p40"/>
          <p:cNvPicPr preferRelativeResize="0"/>
          <p:nvPr/>
        </p:nvPicPr>
        <p:blipFill rotWithShape="1">
          <a:blip r:embed="rId3">
            <a:alphaModFix/>
          </a:blip>
          <a:srcRect b="0" l="9" r="19" t="0"/>
          <a:stretch/>
        </p:blipFill>
        <p:spPr>
          <a:xfrm>
            <a:off x="3741900" y="1170125"/>
            <a:ext cx="5249703" cy="3157470"/>
          </a:xfrm>
          <a:prstGeom prst="rect">
            <a:avLst/>
          </a:prstGeom>
          <a:noFill/>
          <a:ln>
            <a:noFill/>
          </a:ln>
        </p:spPr>
      </p:pic>
      <p:pic>
        <p:nvPicPr>
          <p:cNvPr id="276" name="Google Shape;276;p40"/>
          <p:cNvPicPr preferRelativeResize="0"/>
          <p:nvPr/>
        </p:nvPicPr>
        <p:blipFill>
          <a:blip r:embed="rId4">
            <a:alphaModFix/>
          </a:blip>
          <a:stretch>
            <a:fillRect/>
          </a:stretch>
        </p:blipFill>
        <p:spPr>
          <a:xfrm>
            <a:off x="5682525" y="330100"/>
            <a:ext cx="2977752" cy="4209650"/>
          </a:xfrm>
          <a:prstGeom prst="rect">
            <a:avLst/>
          </a:prstGeom>
          <a:noFill/>
          <a:ln>
            <a:noFill/>
          </a:ln>
          <a:effectLst>
            <a:outerShdw blurRad="57150" rotWithShape="0" algn="bl" dir="5400000" dist="19050">
              <a:srgbClr val="000000">
                <a:alpha val="50000"/>
              </a:srgbClr>
            </a:outerShdw>
          </a:effectLst>
        </p:spPr>
      </p:pic>
      <p:pic>
        <p:nvPicPr>
          <p:cNvPr descr="Logo keepcoding nuevo solo círculo (1).png" id="277" name="Google Shape;277;p40"/>
          <p:cNvPicPr preferRelativeResize="0"/>
          <p:nvPr/>
        </p:nvPicPr>
        <p:blipFill rotWithShape="1">
          <a:blip r:embed="rId5">
            <a:alphaModFix/>
          </a:blip>
          <a:srcRect b="0" l="0" r="0" t="0"/>
          <a:stretch/>
        </p:blipFill>
        <p:spPr>
          <a:xfrm>
            <a:off x="-580100" y="4125125"/>
            <a:ext cx="2023901" cy="1379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276"/>
                                        </p:tgtEl>
                                      </p:cBhvr>
                                    </p:animEffect>
                                    <p:set>
                                      <p:cBhvr>
                                        <p:cTn dur="1" fill="hold">
                                          <p:stCondLst>
                                            <p:cond delay="300"/>
                                          </p:stCondLst>
                                        </p:cTn>
                                        <p:tgtEl>
                                          <p:spTgt spid="27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Programando a un ser humano</a:t>
            </a:r>
            <a:endParaRPr/>
          </a:p>
        </p:txBody>
      </p:sp>
      <p:sp>
        <p:nvSpPr>
          <p:cNvPr id="283" name="Google Shape;283;p4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600"/>
              <a:t>… y si miramos en detalle</a:t>
            </a:r>
            <a:endParaRPr sz="1600"/>
          </a:p>
          <a:p>
            <a:pPr indent="-330200" lvl="0" marL="457200" rtl="0" algn="l">
              <a:spcBef>
                <a:spcPts val="1600"/>
              </a:spcBef>
              <a:spcAft>
                <a:spcPts val="0"/>
              </a:spcAft>
              <a:buSzPts val="1600"/>
              <a:buChar char="●"/>
            </a:pPr>
            <a:r>
              <a:rPr lang="es" sz="1600"/>
              <a:t>Bucles (condicionales)</a:t>
            </a:r>
            <a:endParaRPr sz="1600"/>
          </a:p>
        </p:txBody>
      </p:sp>
      <p:pic>
        <p:nvPicPr>
          <p:cNvPr id="284" name="Google Shape;284;p41"/>
          <p:cNvPicPr preferRelativeResize="0"/>
          <p:nvPr/>
        </p:nvPicPr>
        <p:blipFill rotWithShape="1">
          <a:blip r:embed="rId3">
            <a:alphaModFix/>
          </a:blip>
          <a:srcRect b="0" l="19" r="9" t="0"/>
          <a:stretch/>
        </p:blipFill>
        <p:spPr>
          <a:xfrm>
            <a:off x="3740400" y="1170000"/>
            <a:ext cx="5248800" cy="3157198"/>
          </a:xfrm>
          <a:prstGeom prst="rect">
            <a:avLst/>
          </a:prstGeom>
          <a:noFill/>
          <a:ln>
            <a:noFill/>
          </a:ln>
        </p:spPr>
      </p:pic>
      <p:pic>
        <p:nvPicPr>
          <p:cNvPr descr="Logo keepcoding nuevo solo círculo (1).png" id="285" name="Google Shape;285;p41"/>
          <p:cNvPicPr preferRelativeResize="0"/>
          <p:nvPr/>
        </p:nvPicPr>
        <p:blipFill rotWithShape="1">
          <a:blip r:embed="rId4">
            <a:alphaModFix/>
          </a:blip>
          <a:srcRect b="0" l="0" r="0" t="0"/>
          <a:stretch/>
        </p:blipFill>
        <p:spPr>
          <a:xfrm>
            <a:off x="-580100" y="4125125"/>
            <a:ext cx="2023901" cy="13796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Estructuras de control</a:t>
            </a:r>
            <a:endParaRPr/>
          </a:p>
        </p:txBody>
      </p:sp>
      <p:sp>
        <p:nvSpPr>
          <p:cNvPr id="291" name="Google Shape;291;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s"/>
              <a:t>Un programa presenta sólo 3 estructuras de control básicas</a:t>
            </a:r>
            <a:endParaRPr/>
          </a:p>
          <a:p>
            <a:pPr indent="-317500" lvl="1" marL="914400" rtl="0" algn="l">
              <a:lnSpc>
                <a:spcPct val="200000"/>
              </a:lnSpc>
              <a:spcBef>
                <a:spcPts val="0"/>
              </a:spcBef>
              <a:spcAft>
                <a:spcPts val="0"/>
              </a:spcAft>
              <a:buSzPts val="1400"/>
              <a:buChar char="○"/>
            </a:pPr>
            <a:r>
              <a:rPr lang="es"/>
              <a:t>Secuencia</a:t>
            </a:r>
            <a:endParaRPr/>
          </a:p>
          <a:p>
            <a:pPr indent="-317500" lvl="1" marL="914400" rtl="0" algn="l">
              <a:lnSpc>
                <a:spcPct val="200000"/>
              </a:lnSpc>
              <a:spcBef>
                <a:spcPts val="0"/>
              </a:spcBef>
              <a:spcAft>
                <a:spcPts val="0"/>
              </a:spcAft>
              <a:buSzPts val="1400"/>
              <a:buChar char="○"/>
            </a:pPr>
            <a:r>
              <a:rPr lang="es"/>
              <a:t>Selección</a:t>
            </a:r>
            <a:endParaRPr/>
          </a:p>
          <a:p>
            <a:pPr indent="-317500" lvl="1" marL="914400" rtl="0" algn="l">
              <a:lnSpc>
                <a:spcPct val="200000"/>
              </a:lnSpc>
              <a:spcBef>
                <a:spcPts val="0"/>
              </a:spcBef>
              <a:spcAft>
                <a:spcPts val="0"/>
              </a:spcAft>
              <a:buSzPts val="1400"/>
              <a:buChar char="○"/>
            </a:pPr>
            <a:r>
              <a:rPr lang="es"/>
              <a:t>Iteración</a:t>
            </a:r>
            <a:endParaRPr/>
          </a:p>
        </p:txBody>
      </p:sp>
      <p:pic>
        <p:nvPicPr>
          <p:cNvPr id="292" name="Google Shape;292;p42"/>
          <p:cNvPicPr preferRelativeResize="0"/>
          <p:nvPr/>
        </p:nvPicPr>
        <p:blipFill rotWithShape="1">
          <a:blip r:embed="rId3">
            <a:alphaModFix/>
          </a:blip>
          <a:srcRect b="0" l="19" r="9" t="0"/>
          <a:stretch/>
        </p:blipFill>
        <p:spPr>
          <a:xfrm>
            <a:off x="4049800" y="1607800"/>
            <a:ext cx="4782498" cy="287672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3"/>
          <p:cNvSpPr txBox="1"/>
          <p:nvPr>
            <p:ph idx="1" type="body"/>
          </p:nvPr>
        </p:nvSpPr>
        <p:spPr>
          <a:xfrm>
            <a:off x="311700" y="1152475"/>
            <a:ext cx="8520600" cy="1058400"/>
          </a:xfrm>
          <a:prstGeom prst="rect">
            <a:avLst/>
          </a:prstGeom>
        </p:spPr>
        <p:txBody>
          <a:bodyPr anchorCtr="0" anchor="t" bIns="91425" lIns="91425" spcFirstLastPara="1" rIns="91425" wrap="square" tIns="91425">
            <a:noAutofit/>
          </a:bodyPr>
          <a:lstStyle/>
          <a:p>
            <a:pPr indent="-342900" lvl="0" marL="457200" rtl="0" algn="l">
              <a:lnSpc>
                <a:spcPct val="113000"/>
              </a:lnSpc>
              <a:spcBef>
                <a:spcPts val="0"/>
              </a:spcBef>
              <a:spcAft>
                <a:spcPts val="0"/>
              </a:spcAft>
              <a:buSzPts val="1800"/>
              <a:buChar char="●"/>
            </a:pPr>
            <a:r>
              <a:rPr lang="es"/>
              <a:t>Una secuencia de instrucciones determinada de entre el conjunto finito de instrucciones de una máquina multipropósito que resuelve un problema concreto.</a:t>
            </a:r>
            <a:endParaRPr/>
          </a:p>
        </p:txBody>
      </p:sp>
      <p:sp>
        <p:nvSpPr>
          <p:cNvPr id="298" name="Google Shape;298;p43"/>
          <p:cNvSpPr txBox="1"/>
          <p:nvPr>
            <p:ph type="title"/>
          </p:nvPr>
        </p:nvSpPr>
        <p:spPr>
          <a:xfrm>
            <a:off x="311700" y="462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es un programa </a:t>
            </a:r>
            <a:r>
              <a:rPr lang="es" sz="1800"/>
              <a:t>(Conclusión)</a:t>
            </a:r>
            <a:endParaRPr sz="1800"/>
          </a:p>
        </p:txBody>
      </p:sp>
      <p:sp>
        <p:nvSpPr>
          <p:cNvPr id="299" name="Google Shape;299;p43"/>
          <p:cNvSpPr txBox="1"/>
          <p:nvPr>
            <p:ph idx="1" type="body"/>
          </p:nvPr>
        </p:nvSpPr>
        <p:spPr>
          <a:xfrm>
            <a:off x="311700" y="1152475"/>
            <a:ext cx="8520600" cy="1058400"/>
          </a:xfrm>
          <a:prstGeom prst="rect">
            <a:avLst/>
          </a:prstGeom>
        </p:spPr>
        <p:txBody>
          <a:bodyPr anchorCtr="0" anchor="t" bIns="91425" lIns="91425" spcFirstLastPara="1" rIns="91425" wrap="square" tIns="91425">
            <a:noAutofit/>
          </a:bodyPr>
          <a:lstStyle/>
          <a:p>
            <a:pPr indent="-342900" lvl="0" marL="457200" marR="0" rtl="0" algn="l">
              <a:lnSpc>
                <a:spcPct val="112000"/>
              </a:lnSpc>
              <a:spcBef>
                <a:spcPts val="0"/>
              </a:spcBef>
              <a:spcAft>
                <a:spcPts val="0"/>
              </a:spcAft>
              <a:buClr>
                <a:schemeClr val="dk2"/>
              </a:buClr>
              <a:buSzPts val="1800"/>
              <a:buFont typeface="Fira Sans"/>
              <a:buChar char="●"/>
            </a:pPr>
            <a:r>
              <a:rPr lang="es"/>
              <a:t>Secuencia de instrucciones que, ejecutada por una máquina multipropósito,  toma unos datos de entrada, los manipula y obtiene unos datos de salida</a:t>
            </a:r>
            <a:endParaRPr sz="1400"/>
          </a:p>
          <a:p>
            <a:pPr indent="0" lvl="0" marL="457200" rtl="0" algn="l">
              <a:lnSpc>
                <a:spcPct val="114000"/>
              </a:lnSpc>
              <a:spcBef>
                <a:spcPts val="3200"/>
              </a:spcBef>
              <a:spcAft>
                <a:spcPts val="1600"/>
              </a:spcAft>
              <a:buNone/>
            </a:pPr>
            <a:r>
              <a:t/>
            </a:r>
            <a:endParaRPr/>
          </a:p>
        </p:txBody>
      </p:sp>
      <p:grpSp>
        <p:nvGrpSpPr>
          <p:cNvPr id="300" name="Google Shape;300;p43"/>
          <p:cNvGrpSpPr/>
          <p:nvPr/>
        </p:nvGrpSpPr>
        <p:grpSpPr>
          <a:xfrm>
            <a:off x="1303768" y="2481488"/>
            <a:ext cx="6536464" cy="2057348"/>
            <a:chOff x="2295825" y="2481488"/>
            <a:chExt cx="6536464" cy="2057348"/>
          </a:xfrm>
        </p:grpSpPr>
        <p:pic>
          <p:nvPicPr>
            <p:cNvPr id="301" name="Google Shape;301;p43"/>
            <p:cNvPicPr preferRelativeResize="0"/>
            <p:nvPr/>
          </p:nvPicPr>
          <p:blipFill>
            <a:blip r:embed="rId3">
              <a:alphaModFix/>
            </a:blip>
            <a:stretch>
              <a:fillRect/>
            </a:stretch>
          </p:blipFill>
          <p:spPr>
            <a:xfrm>
              <a:off x="7453045" y="2481488"/>
              <a:ext cx="1379244" cy="2057348"/>
            </a:xfrm>
            <a:prstGeom prst="rect">
              <a:avLst/>
            </a:prstGeom>
            <a:noFill/>
            <a:ln>
              <a:noFill/>
            </a:ln>
          </p:spPr>
        </p:pic>
        <p:grpSp>
          <p:nvGrpSpPr>
            <p:cNvPr id="302" name="Google Shape;302;p43"/>
            <p:cNvGrpSpPr/>
            <p:nvPr/>
          </p:nvGrpSpPr>
          <p:grpSpPr>
            <a:xfrm>
              <a:off x="5549147" y="2570348"/>
              <a:ext cx="1241375" cy="1879628"/>
              <a:chOff x="5484163" y="2451450"/>
              <a:chExt cx="1241375" cy="1879628"/>
            </a:xfrm>
          </p:grpSpPr>
          <p:pic>
            <p:nvPicPr>
              <p:cNvPr id="303" name="Google Shape;303;p43"/>
              <p:cNvPicPr preferRelativeResize="0"/>
              <p:nvPr/>
            </p:nvPicPr>
            <p:blipFill>
              <a:blip r:embed="rId4">
                <a:alphaModFix/>
              </a:blip>
              <a:stretch>
                <a:fillRect/>
              </a:stretch>
            </p:blipFill>
            <p:spPr>
              <a:xfrm>
                <a:off x="5484163" y="3415375"/>
                <a:ext cx="990124" cy="915703"/>
              </a:xfrm>
              <a:prstGeom prst="rect">
                <a:avLst/>
              </a:prstGeom>
              <a:noFill/>
              <a:ln>
                <a:noFill/>
              </a:ln>
            </p:spPr>
          </p:pic>
          <p:pic>
            <p:nvPicPr>
              <p:cNvPr id="304" name="Google Shape;304;p43"/>
              <p:cNvPicPr preferRelativeResize="0"/>
              <p:nvPr/>
            </p:nvPicPr>
            <p:blipFill>
              <a:blip r:embed="rId5">
                <a:alphaModFix/>
              </a:blip>
              <a:stretch>
                <a:fillRect/>
              </a:stretch>
            </p:blipFill>
            <p:spPr>
              <a:xfrm>
                <a:off x="5682550" y="2451450"/>
                <a:ext cx="1042988" cy="1010266"/>
              </a:xfrm>
              <a:prstGeom prst="rect">
                <a:avLst/>
              </a:prstGeom>
              <a:noFill/>
              <a:ln>
                <a:noFill/>
              </a:ln>
            </p:spPr>
          </p:pic>
        </p:grpSp>
        <p:pic>
          <p:nvPicPr>
            <p:cNvPr id="305" name="Google Shape;305;p43"/>
            <p:cNvPicPr preferRelativeResize="0"/>
            <p:nvPr/>
          </p:nvPicPr>
          <p:blipFill>
            <a:blip r:embed="rId6">
              <a:alphaModFix/>
            </a:blip>
            <a:stretch>
              <a:fillRect/>
            </a:stretch>
          </p:blipFill>
          <p:spPr>
            <a:xfrm>
              <a:off x="2295825" y="2933899"/>
              <a:ext cx="2590800" cy="1152525"/>
            </a:xfrm>
            <a:prstGeom prst="rect">
              <a:avLst/>
            </a:prstGeom>
            <a:noFill/>
            <a:ln>
              <a:noFill/>
            </a:ln>
          </p:spPr>
        </p:pic>
      </p:grpSp>
      <p:pic>
        <p:nvPicPr>
          <p:cNvPr id="306" name="Google Shape;306;p43"/>
          <p:cNvPicPr preferRelativeResize="0"/>
          <p:nvPr/>
        </p:nvPicPr>
        <p:blipFill>
          <a:blip r:embed="rId7">
            <a:alphaModFix/>
          </a:blip>
          <a:stretch>
            <a:fillRect/>
          </a:stretch>
        </p:blipFill>
        <p:spPr>
          <a:xfrm>
            <a:off x="1600200" y="2876749"/>
            <a:ext cx="5943600" cy="1266825"/>
          </a:xfrm>
          <a:prstGeom prst="rect">
            <a:avLst/>
          </a:prstGeom>
          <a:noFill/>
          <a:ln>
            <a:noFill/>
          </a:ln>
        </p:spPr>
      </p:pic>
      <p:pic>
        <p:nvPicPr>
          <p:cNvPr descr="Logo keepcoding nuevo solo círculo (1).png" id="307" name="Google Shape;307;p43"/>
          <p:cNvPicPr preferRelativeResize="0"/>
          <p:nvPr/>
        </p:nvPicPr>
        <p:blipFill rotWithShape="1">
          <a:blip r:embed="rId8">
            <a:alphaModFix/>
          </a:blip>
          <a:srcRect b="0" l="0" r="0" t="0"/>
          <a:stretch/>
        </p:blipFill>
        <p:spPr>
          <a:xfrm>
            <a:off x="-580100" y="4125125"/>
            <a:ext cx="2023901" cy="1379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00"/>
                                        </p:tgtEl>
                                      </p:cBhvr>
                                    </p:animEffect>
                                    <p:set>
                                      <p:cBhvr>
                                        <p:cTn dur="1" fill="hold">
                                          <p:stCondLst>
                                            <p:cond delay="1000"/>
                                          </p:stCondLst>
                                        </p:cTn>
                                        <p:tgtEl>
                                          <p:spTgt spid="30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9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es un programa de ordenador?</a:t>
            </a:r>
            <a:endParaRPr/>
          </a:p>
        </p:txBody>
      </p:sp>
      <p:sp>
        <p:nvSpPr>
          <p:cNvPr id="313" name="Google Shape;313;p44"/>
          <p:cNvSpPr txBox="1"/>
          <p:nvPr>
            <p:ph idx="1" type="body"/>
          </p:nvPr>
        </p:nvSpPr>
        <p:spPr>
          <a:xfrm>
            <a:off x="311700" y="1152475"/>
            <a:ext cx="53397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600"/>
              <a:t>En definitiva</a:t>
            </a:r>
            <a:endParaRPr sz="1600"/>
          </a:p>
          <a:p>
            <a:pPr indent="-330200" lvl="0" marL="457200" rtl="0" algn="l">
              <a:spcBef>
                <a:spcPts val="1600"/>
              </a:spcBef>
              <a:spcAft>
                <a:spcPts val="0"/>
              </a:spcAft>
              <a:buSzPts val="1600"/>
              <a:buChar char="●"/>
            </a:pPr>
            <a:r>
              <a:rPr lang="es" sz="1600"/>
              <a:t>Secuencia de instrucciones escritas para realizar una tarea específica en una computadora.</a:t>
            </a:r>
            <a:endParaRPr sz="1600"/>
          </a:p>
        </p:txBody>
      </p:sp>
      <p:pic>
        <p:nvPicPr>
          <p:cNvPr id="314" name="Google Shape;314;p44"/>
          <p:cNvPicPr preferRelativeResize="0"/>
          <p:nvPr/>
        </p:nvPicPr>
        <p:blipFill>
          <a:blip r:embed="rId3">
            <a:alphaModFix/>
          </a:blip>
          <a:stretch>
            <a:fillRect/>
          </a:stretch>
        </p:blipFill>
        <p:spPr>
          <a:xfrm>
            <a:off x="5707025" y="1152475"/>
            <a:ext cx="3177252" cy="3416400"/>
          </a:xfrm>
          <a:prstGeom prst="rect">
            <a:avLst/>
          </a:prstGeom>
          <a:noFill/>
          <a:ln>
            <a:noFill/>
          </a:ln>
        </p:spPr>
      </p:pic>
      <p:pic>
        <p:nvPicPr>
          <p:cNvPr descr="Logo keepcoding nuevo solo círculo (1).png" id="315" name="Google Shape;315;p44"/>
          <p:cNvPicPr preferRelativeResize="0"/>
          <p:nvPr/>
        </p:nvPicPr>
        <p:blipFill rotWithShape="1">
          <a:blip r:embed="rId4">
            <a:alphaModFix/>
          </a:blip>
          <a:srcRect b="0" l="0" r="0" t="0"/>
          <a:stretch/>
        </p:blipFill>
        <p:spPr>
          <a:xfrm>
            <a:off x="-580100" y="4125125"/>
            <a:ext cx="2023901" cy="13796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M01 - Pensamiento Computacional</a:t>
            </a:r>
            <a:endParaRPr>
              <a:latin typeface="Fira Sans"/>
              <a:ea typeface="Fira Sans"/>
              <a:cs typeface="Fira Sans"/>
              <a:sym typeface="Fira Sans"/>
            </a:endParaRPr>
          </a:p>
        </p:txBody>
      </p:sp>
      <p:sp>
        <p:nvSpPr>
          <p:cNvPr id="147" name="Google Shape;147;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t>Qué es y para </a:t>
            </a:r>
            <a:r>
              <a:rPr lang="es" sz="2400"/>
              <a:t>qué</a:t>
            </a:r>
            <a:r>
              <a:rPr lang="es" sz="2400"/>
              <a:t> sirve programar. Presentación de Python</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hace un programador?</a:t>
            </a:r>
            <a:endParaRPr/>
          </a:p>
        </p:txBody>
      </p:sp>
      <p:sp>
        <p:nvSpPr>
          <p:cNvPr id="321" name="Google Shape;321;p4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600"/>
              <a:t>Obviamente, escribir programas de ordenador</a:t>
            </a:r>
            <a:endParaRPr sz="1600"/>
          </a:p>
          <a:p>
            <a:pPr indent="-330200" lvl="0" marL="457200" rtl="0" algn="l">
              <a:spcBef>
                <a:spcPts val="1600"/>
              </a:spcBef>
              <a:spcAft>
                <a:spcPts val="0"/>
              </a:spcAft>
              <a:buSzPts val="1600"/>
              <a:buChar char="●"/>
            </a:pPr>
            <a:r>
              <a:rPr lang="es" sz="1600"/>
              <a:t>No es escribir o copiar lo que figura a la derecha</a:t>
            </a:r>
            <a:endParaRPr sz="1600"/>
          </a:p>
        </p:txBody>
      </p:sp>
      <p:pic>
        <p:nvPicPr>
          <p:cNvPr id="322" name="Google Shape;322;p45"/>
          <p:cNvPicPr preferRelativeResize="0"/>
          <p:nvPr/>
        </p:nvPicPr>
        <p:blipFill>
          <a:blip r:embed="rId3">
            <a:alphaModFix/>
          </a:blip>
          <a:stretch>
            <a:fillRect/>
          </a:stretch>
        </p:blipFill>
        <p:spPr>
          <a:xfrm>
            <a:off x="5707025" y="1152475"/>
            <a:ext cx="3177252" cy="3416400"/>
          </a:xfrm>
          <a:prstGeom prst="rect">
            <a:avLst/>
          </a:prstGeom>
          <a:noFill/>
          <a:ln>
            <a:noFill/>
          </a:ln>
        </p:spPr>
      </p:pic>
      <p:pic>
        <p:nvPicPr>
          <p:cNvPr descr="Logo keepcoding nuevo solo círculo (1).png" id="323" name="Google Shape;323;p45"/>
          <p:cNvPicPr preferRelativeResize="0"/>
          <p:nvPr/>
        </p:nvPicPr>
        <p:blipFill rotWithShape="1">
          <a:blip r:embed="rId4">
            <a:alphaModFix/>
          </a:blip>
          <a:srcRect b="0" l="0" r="0" t="0"/>
          <a:stretch/>
        </p:blipFill>
        <p:spPr>
          <a:xfrm>
            <a:off x="-580100" y="4125125"/>
            <a:ext cx="2023901" cy="13796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Programar es</a:t>
            </a:r>
            <a:endParaRPr/>
          </a:p>
        </p:txBody>
      </p:sp>
      <p:sp>
        <p:nvSpPr>
          <p:cNvPr id="329" name="Google Shape;329;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Reducir un problema a una secuencia de instrucciones que, ejecutadas por la máquina adecuada, dan solución a ese problema.</a:t>
            </a:r>
            <a:endParaRPr/>
          </a:p>
          <a:p>
            <a:pPr indent="0" lvl="0" marL="0" rtl="0" algn="l">
              <a:spcBef>
                <a:spcPts val="1600"/>
              </a:spcBef>
              <a:spcAft>
                <a:spcPts val="0"/>
              </a:spcAft>
              <a:buNone/>
            </a:pPr>
            <a:r>
              <a:t/>
            </a:r>
            <a:endParaRPr/>
          </a:p>
          <a:p>
            <a:pPr indent="0" lvl="0" marL="0" rtl="0" algn="ctr">
              <a:spcBef>
                <a:spcPts val="1600"/>
              </a:spcBef>
              <a:spcAft>
                <a:spcPts val="1600"/>
              </a:spcAft>
              <a:buNone/>
            </a:pPr>
            <a:r>
              <a:rPr lang="es" sz="3000"/>
              <a:t>Resolución sistemática de problemas</a:t>
            </a:r>
            <a:endParaRPr sz="3000"/>
          </a:p>
        </p:txBody>
      </p:sp>
      <p:pic>
        <p:nvPicPr>
          <p:cNvPr descr="Logo keepcoding nuevo solo círculo (1).png" id="330" name="Google Shape;330;p46"/>
          <p:cNvPicPr preferRelativeResize="0"/>
          <p:nvPr/>
        </p:nvPicPr>
        <p:blipFill rotWithShape="1">
          <a:blip r:embed="rId3">
            <a:alphaModFix/>
          </a:blip>
          <a:srcRect b="0" l="0" r="0" t="0"/>
          <a:stretch/>
        </p:blipFill>
        <p:spPr>
          <a:xfrm>
            <a:off x="-580100" y="4125125"/>
            <a:ext cx="2023901" cy="13796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rPr lang="es"/>
              <a:t>Una máquina multipropósito que</a:t>
            </a:r>
            <a:endParaRPr/>
          </a:p>
          <a:p>
            <a:pPr indent="-304800" lvl="1" marL="914400" rtl="0" algn="l">
              <a:spcBef>
                <a:spcPts val="0"/>
              </a:spcBef>
              <a:spcAft>
                <a:spcPts val="0"/>
              </a:spcAft>
              <a:buSzPts val="1200"/>
              <a:buChar char="○"/>
            </a:pPr>
            <a:r>
              <a:rPr lang="es"/>
              <a:t>tenga un conjunto finito de instrucciones</a:t>
            </a:r>
            <a:endParaRPr/>
          </a:p>
          <a:p>
            <a:pPr indent="-304800" lvl="1" marL="914400" rtl="0" algn="l">
              <a:spcBef>
                <a:spcPts val="0"/>
              </a:spcBef>
              <a:spcAft>
                <a:spcPts val="0"/>
              </a:spcAft>
              <a:buSzPts val="1200"/>
              <a:buChar char="○"/>
            </a:pPr>
            <a:r>
              <a:rPr lang="es"/>
              <a:t>pueda ejecutar un programa con un número indeterminado de dichas instrucciones</a:t>
            </a:r>
            <a:endParaRPr sz="1800"/>
          </a:p>
        </p:txBody>
      </p:sp>
      <p:sp>
        <p:nvSpPr>
          <p:cNvPr id="336" name="Google Shape;336;p4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a:t>Un problema</a:t>
            </a:r>
            <a:endParaRPr/>
          </a:p>
          <a:p>
            <a:pPr indent="0" lvl="0" marL="0" rtl="0" algn="ctr">
              <a:spcBef>
                <a:spcPts val="1600"/>
              </a:spcBef>
              <a:spcAft>
                <a:spcPts val="1600"/>
              </a:spcAft>
              <a:buNone/>
            </a:pPr>
            <a:r>
              <a:t/>
            </a:r>
            <a:endParaRPr sz="1800"/>
          </a:p>
        </p:txBody>
      </p:sp>
      <p:sp>
        <p:nvSpPr>
          <p:cNvPr id="337" name="Google Shape;337;p4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a:t>Un problema</a:t>
            </a:r>
            <a:endParaRPr/>
          </a:p>
          <a:p>
            <a:pPr indent="-317500" lvl="0" marL="457200" rtl="0" algn="l">
              <a:spcBef>
                <a:spcPts val="0"/>
              </a:spcBef>
              <a:spcAft>
                <a:spcPts val="0"/>
              </a:spcAft>
              <a:buSzPts val="1400"/>
              <a:buChar char="●"/>
            </a:pPr>
            <a:r>
              <a:rPr lang="es"/>
              <a:t>Una máquina multipropósito que</a:t>
            </a:r>
            <a:endParaRPr/>
          </a:p>
          <a:p>
            <a:pPr indent="-304800" lvl="1" marL="914400" rtl="0" algn="l">
              <a:spcBef>
                <a:spcPts val="0"/>
              </a:spcBef>
              <a:spcAft>
                <a:spcPts val="0"/>
              </a:spcAft>
              <a:buSzPts val="1200"/>
              <a:buChar char="○"/>
            </a:pPr>
            <a:r>
              <a:rPr lang="es"/>
              <a:t>tenga un conjunto finito de instrucciones</a:t>
            </a:r>
            <a:endParaRPr/>
          </a:p>
          <a:p>
            <a:pPr indent="-304800" lvl="1" marL="914400" rtl="0" algn="l">
              <a:spcBef>
                <a:spcPts val="0"/>
              </a:spcBef>
              <a:spcAft>
                <a:spcPts val="0"/>
              </a:spcAft>
              <a:buSzPts val="1200"/>
              <a:buChar char="○"/>
            </a:pPr>
            <a:r>
              <a:rPr lang="es"/>
              <a:t>pueda ejecutar un programa con un número indeterminado de dichas instrucciones</a:t>
            </a:r>
            <a:endParaRPr/>
          </a:p>
          <a:p>
            <a:pPr indent="-317500" lvl="0" marL="457200" rtl="0" algn="l">
              <a:spcBef>
                <a:spcPts val="0"/>
              </a:spcBef>
              <a:spcAft>
                <a:spcPts val="0"/>
              </a:spcAft>
              <a:buSzPts val="1400"/>
              <a:buChar char="●"/>
            </a:pPr>
            <a:r>
              <a:rPr lang="es"/>
              <a:t>El programa que solucione el problema</a:t>
            </a:r>
            <a:endParaRPr/>
          </a:p>
          <a:p>
            <a:pPr indent="0" lvl="0" marL="0" rtl="0" algn="l">
              <a:spcBef>
                <a:spcPts val="1600"/>
              </a:spcBef>
              <a:spcAft>
                <a:spcPts val="0"/>
              </a:spcAft>
              <a:buNone/>
            </a:pPr>
            <a:r>
              <a:t/>
            </a:r>
            <a:endParaRPr/>
          </a:p>
          <a:p>
            <a:pPr indent="0" lvl="0" marL="0" rtl="0" algn="ctr">
              <a:spcBef>
                <a:spcPts val="1600"/>
              </a:spcBef>
              <a:spcAft>
                <a:spcPts val="1600"/>
              </a:spcAft>
              <a:buNone/>
            </a:pPr>
            <a:r>
              <a:rPr lang="es" sz="1800"/>
              <a:t>Ejecutar el programa</a:t>
            </a:r>
            <a:endParaRPr sz="1800"/>
          </a:p>
        </p:txBody>
      </p:sp>
      <p:sp>
        <p:nvSpPr>
          <p:cNvPr id="338" name="Google Shape;338;p4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a:p>
          <a:p>
            <a:pPr indent="-304800" lvl="1" marL="914400" rtl="0" algn="l">
              <a:spcBef>
                <a:spcPts val="0"/>
              </a:spcBef>
              <a:spcAft>
                <a:spcPts val="0"/>
              </a:spcAft>
              <a:buSzPts val="1200"/>
              <a:buChar char="○"/>
            </a:pPr>
            <a:r>
              <a:t/>
            </a:r>
            <a:endParaRPr/>
          </a:p>
          <a:p>
            <a:pPr indent="-304800" lvl="1" marL="914400" rtl="0" algn="l">
              <a:spcBef>
                <a:spcPts val="0"/>
              </a:spcBef>
              <a:spcAft>
                <a:spcPts val="0"/>
              </a:spcAft>
              <a:buSzPts val="1200"/>
              <a:buChar char="○"/>
            </a:pPr>
            <a:r>
              <a:rPr lang="es"/>
              <a:t>pueda ejecutar un programa con un número indeterminado de dichas instrucciones</a:t>
            </a:r>
            <a:endParaRPr/>
          </a:p>
          <a:p>
            <a:pPr indent="-317500" lvl="0" marL="457200" rtl="0" algn="l">
              <a:spcBef>
                <a:spcPts val="0"/>
              </a:spcBef>
              <a:spcAft>
                <a:spcPts val="0"/>
              </a:spcAft>
              <a:buSzPts val="1400"/>
              <a:buChar char="●"/>
            </a:pPr>
            <a:r>
              <a:rPr lang="es"/>
              <a:t>El programa que solucione el problema escrito en un lenguaje que la máquina entienda</a:t>
            </a:r>
            <a:endParaRPr/>
          </a:p>
          <a:p>
            <a:pPr indent="0" lvl="0" marL="0" rtl="0" algn="ctr">
              <a:spcBef>
                <a:spcPts val="1600"/>
              </a:spcBef>
              <a:spcAft>
                <a:spcPts val="1600"/>
              </a:spcAft>
              <a:buNone/>
            </a:pPr>
            <a:r>
              <a:t/>
            </a:r>
            <a:endParaRPr sz="1800"/>
          </a:p>
        </p:txBody>
      </p:sp>
      <p:sp>
        <p:nvSpPr>
          <p:cNvPr id="339" name="Google Shape;339;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se necesita para programar</a:t>
            </a:r>
            <a:endParaRPr/>
          </a:p>
        </p:txBody>
      </p:sp>
      <p:pic>
        <p:nvPicPr>
          <p:cNvPr id="340" name="Google Shape;340;p47"/>
          <p:cNvPicPr preferRelativeResize="0"/>
          <p:nvPr/>
        </p:nvPicPr>
        <p:blipFill>
          <a:blip r:embed="rId3">
            <a:alphaModFix/>
          </a:blip>
          <a:stretch>
            <a:fillRect/>
          </a:stretch>
        </p:blipFill>
        <p:spPr>
          <a:xfrm>
            <a:off x="6937175" y="1017725"/>
            <a:ext cx="1895127" cy="1263099"/>
          </a:xfrm>
          <a:prstGeom prst="rect">
            <a:avLst/>
          </a:prstGeom>
          <a:noFill/>
          <a:ln>
            <a:noFill/>
          </a:ln>
        </p:spPr>
      </p:pic>
      <p:pic>
        <p:nvPicPr>
          <p:cNvPr id="341" name="Google Shape;341;p47"/>
          <p:cNvPicPr preferRelativeResize="0"/>
          <p:nvPr/>
        </p:nvPicPr>
        <p:blipFill>
          <a:blip r:embed="rId4">
            <a:alphaModFix/>
          </a:blip>
          <a:stretch>
            <a:fillRect/>
          </a:stretch>
        </p:blipFill>
        <p:spPr>
          <a:xfrm>
            <a:off x="4891625" y="1696352"/>
            <a:ext cx="2153613" cy="1211428"/>
          </a:xfrm>
          <a:prstGeom prst="rect">
            <a:avLst/>
          </a:prstGeom>
          <a:noFill/>
          <a:ln>
            <a:noFill/>
          </a:ln>
        </p:spPr>
      </p:pic>
      <p:pic>
        <p:nvPicPr>
          <p:cNvPr id="342" name="Google Shape;342;p47"/>
          <p:cNvPicPr preferRelativeResize="0"/>
          <p:nvPr/>
        </p:nvPicPr>
        <p:blipFill>
          <a:blip r:embed="rId5">
            <a:alphaModFix/>
          </a:blip>
          <a:stretch>
            <a:fillRect/>
          </a:stretch>
        </p:blipFill>
        <p:spPr>
          <a:xfrm rot="443693">
            <a:off x="6964204" y="1773119"/>
            <a:ext cx="1312839" cy="1855965"/>
          </a:xfrm>
          <a:prstGeom prst="rect">
            <a:avLst/>
          </a:prstGeom>
          <a:noFill/>
          <a:ln>
            <a:noFill/>
          </a:ln>
          <a:effectLst>
            <a:outerShdw blurRad="57150" rotWithShape="0" algn="bl" dir="5400000" dist="19050">
              <a:srgbClr val="000000">
                <a:alpha val="50000"/>
              </a:srgbClr>
            </a:outerShdw>
          </a:effectLst>
        </p:spPr>
      </p:pic>
      <p:pic>
        <p:nvPicPr>
          <p:cNvPr id="343" name="Google Shape;343;p47"/>
          <p:cNvPicPr preferRelativeResize="0"/>
          <p:nvPr/>
        </p:nvPicPr>
        <p:blipFill>
          <a:blip r:embed="rId6">
            <a:alphaModFix/>
          </a:blip>
          <a:stretch>
            <a:fillRect/>
          </a:stretch>
        </p:blipFill>
        <p:spPr>
          <a:xfrm rot="-460260">
            <a:off x="5488551" y="2571751"/>
            <a:ext cx="3377900" cy="2231602"/>
          </a:xfrm>
          <a:prstGeom prst="rect">
            <a:avLst/>
          </a:prstGeom>
          <a:noFill/>
          <a:ln>
            <a:noFill/>
          </a:ln>
          <a:effectLst>
            <a:outerShdw blurRad="57150" rotWithShape="0" algn="bl" dir="5400000" dist="19050">
              <a:srgbClr val="000000">
                <a:alpha val="50000"/>
              </a:srgbClr>
            </a:outerShdw>
          </a:effectLst>
        </p:spPr>
      </p:pic>
      <p:pic>
        <p:nvPicPr>
          <p:cNvPr descr="Logo keepcoding nuevo solo círculo (1).png" id="344" name="Google Shape;344;p47"/>
          <p:cNvPicPr preferRelativeResize="0"/>
          <p:nvPr/>
        </p:nvPicPr>
        <p:blipFill rotWithShape="1">
          <a:blip r:embed="rId7">
            <a:alphaModFix/>
          </a:blip>
          <a:srcRect b="0" l="0" r="0" t="0"/>
          <a:stretch/>
        </p:blipFill>
        <p:spPr>
          <a:xfrm>
            <a:off x="-580100" y="4125125"/>
            <a:ext cx="2023901" cy="1379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Nuestro primer IDE</a:t>
            </a:r>
            <a:endParaRPr/>
          </a:p>
        </p:txBody>
      </p:sp>
      <p:sp>
        <p:nvSpPr>
          <p:cNvPr id="350" name="Google Shape;350;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s"/>
              <a:t>IDE</a:t>
            </a:r>
            <a:endParaRPr/>
          </a:p>
          <a:p>
            <a:pPr indent="-317500" lvl="1" marL="914400" rtl="0" algn="l">
              <a:lnSpc>
                <a:spcPct val="150000"/>
              </a:lnSpc>
              <a:spcBef>
                <a:spcPts val="0"/>
              </a:spcBef>
              <a:spcAft>
                <a:spcPts val="0"/>
              </a:spcAft>
              <a:buSzPts val="1400"/>
              <a:buChar char="○"/>
            </a:pPr>
            <a:r>
              <a:rPr lang="es"/>
              <a:t>Integrated Development Environment (Entorno Integrado de Desarrollo)</a:t>
            </a:r>
            <a:endParaRPr/>
          </a:p>
          <a:p>
            <a:pPr indent="-342900" lvl="0" marL="457200" rtl="0" algn="l">
              <a:lnSpc>
                <a:spcPct val="150000"/>
              </a:lnSpc>
              <a:spcBef>
                <a:spcPts val="0"/>
              </a:spcBef>
              <a:spcAft>
                <a:spcPts val="0"/>
              </a:spcAft>
              <a:buSzPts val="1800"/>
              <a:buChar char="●"/>
            </a:pPr>
            <a:r>
              <a:rPr lang="es" u="sng">
                <a:solidFill>
                  <a:schemeClr val="hlink"/>
                </a:solidFill>
                <a:hlinkClick r:id="rId3"/>
              </a:rPr>
              <a:t>IDLE</a:t>
            </a:r>
            <a:endParaRPr/>
          </a:p>
          <a:p>
            <a:pPr indent="-342900" lvl="0" marL="457200" rtl="0" algn="l">
              <a:lnSpc>
                <a:spcPct val="150000"/>
              </a:lnSpc>
              <a:spcBef>
                <a:spcPts val="0"/>
              </a:spcBef>
              <a:spcAft>
                <a:spcPts val="0"/>
              </a:spcAft>
              <a:buSzPts val="1800"/>
              <a:buChar char="●"/>
            </a:pPr>
            <a:r>
              <a:rPr lang="es" u="sng">
                <a:solidFill>
                  <a:schemeClr val="hlink"/>
                </a:solidFill>
                <a:hlinkClick r:id="rId4"/>
              </a:rPr>
              <a:t>Thonny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0" st="0"/>
                                            </p:txEl>
                                          </p:spTgt>
                                        </p:tgtEl>
                                        <p:attrNameLst>
                                          <p:attrName>style.visibility</p:attrName>
                                        </p:attrNameLst>
                                      </p:cBhvr>
                                      <p:to>
                                        <p:strVal val="visible"/>
                                      </p:to>
                                    </p:set>
                                    <p:animEffect filter="fade" transition="in">
                                      <p:cBhvr>
                                        <p:cTn dur="400"/>
                                        <p:tgtEl>
                                          <p:spTgt spid="3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1" st="1"/>
                                            </p:txEl>
                                          </p:spTgt>
                                        </p:tgtEl>
                                        <p:attrNameLst>
                                          <p:attrName>style.visibility</p:attrName>
                                        </p:attrNameLst>
                                      </p:cBhvr>
                                      <p:to>
                                        <p:strVal val="visible"/>
                                      </p:to>
                                    </p:set>
                                    <p:animEffect filter="fade" transition="in">
                                      <p:cBhvr>
                                        <p:cTn dur="400"/>
                                        <p:tgtEl>
                                          <p:spTgt spid="3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2" st="2"/>
                                            </p:txEl>
                                          </p:spTgt>
                                        </p:tgtEl>
                                        <p:attrNameLst>
                                          <p:attrName>style.visibility</p:attrName>
                                        </p:attrNameLst>
                                      </p:cBhvr>
                                      <p:to>
                                        <p:strVal val="visible"/>
                                      </p:to>
                                    </p:set>
                                    <p:animEffect filter="fade" transition="in">
                                      <p:cBhvr>
                                        <p:cTn dur="400"/>
                                        <p:tgtEl>
                                          <p:spTgt spid="3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3" st="3"/>
                                            </p:txEl>
                                          </p:spTgt>
                                        </p:tgtEl>
                                        <p:attrNameLst>
                                          <p:attrName>style.visibility</p:attrName>
                                        </p:attrNameLst>
                                      </p:cBhvr>
                                      <p:to>
                                        <p:strVal val="visible"/>
                                      </p:to>
                                    </p:set>
                                    <p:animEffect filter="fade" transition="in">
                                      <p:cBhvr>
                                        <p:cTn dur="400"/>
                                        <p:tgtEl>
                                          <p:spTgt spid="35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funciona un ordenador</a:t>
            </a:r>
            <a:endParaRPr/>
          </a:p>
        </p:txBody>
      </p:sp>
      <p:sp>
        <p:nvSpPr>
          <p:cNvPr id="356" name="Google Shape;356;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s"/>
              <a:t>Ordenador es una calculadora multipropósito</a:t>
            </a:r>
            <a:endParaRPr/>
          </a:p>
          <a:p>
            <a:pPr indent="-317500" lvl="1" marL="914400" rtl="0" algn="l">
              <a:lnSpc>
                <a:spcPct val="150000"/>
              </a:lnSpc>
              <a:spcBef>
                <a:spcPts val="0"/>
              </a:spcBef>
              <a:spcAft>
                <a:spcPts val="0"/>
              </a:spcAft>
              <a:buSzPts val="1400"/>
              <a:buChar char="○"/>
            </a:pPr>
            <a:r>
              <a:rPr lang="es"/>
              <a:t>Máquina de calcular cualquier cálculo que se le programe</a:t>
            </a:r>
            <a:endParaRPr/>
          </a:p>
          <a:p>
            <a:pPr indent="-317500" lvl="1" marL="914400" rtl="0" algn="l">
              <a:lnSpc>
                <a:spcPct val="150000"/>
              </a:lnSpc>
              <a:spcBef>
                <a:spcPts val="0"/>
              </a:spcBef>
              <a:spcAft>
                <a:spcPts val="0"/>
              </a:spcAft>
              <a:buSzPts val="1400"/>
              <a:buChar char="○"/>
            </a:pPr>
            <a:r>
              <a:rPr lang="es"/>
              <a:t>Sólo trabaja con números</a:t>
            </a:r>
            <a:endParaRPr/>
          </a:p>
          <a:p>
            <a:pPr indent="0" lvl="0" marL="457200" rtl="0" algn="l">
              <a:lnSpc>
                <a:spcPct val="150000"/>
              </a:lnSpc>
              <a:spcBef>
                <a:spcPts val="1600"/>
              </a:spcBef>
              <a:spcAft>
                <a:spcPts val="0"/>
              </a:spcAft>
              <a:buNone/>
            </a:pPr>
            <a:r>
              <a:t/>
            </a:r>
            <a:endParaRPr/>
          </a:p>
          <a:p>
            <a:pPr indent="-342900" lvl="0" marL="457200" rtl="0" algn="l">
              <a:lnSpc>
                <a:spcPct val="150000"/>
              </a:lnSpc>
              <a:spcBef>
                <a:spcPts val="1600"/>
              </a:spcBef>
              <a:spcAft>
                <a:spcPts val="0"/>
              </a:spcAft>
              <a:buSzPts val="1800"/>
              <a:buChar char="●"/>
            </a:pPr>
            <a:r>
              <a:rPr lang="es"/>
              <a:t>Estructura</a:t>
            </a:r>
            <a:endParaRPr/>
          </a:p>
          <a:p>
            <a:pPr indent="0" lvl="0" marL="4572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56">
                                            <p:txEl>
                                              <p:pRg end="0" st="0"/>
                                            </p:txEl>
                                          </p:spTgt>
                                        </p:tgtEl>
                                        <p:attrNameLst>
                                          <p:attrName>style.visibility</p:attrName>
                                        </p:attrNameLst>
                                      </p:cBhvr>
                                      <p:to>
                                        <p:strVal val="visible"/>
                                      </p:to>
                                    </p:set>
                                    <p:anim calcmode="lin" valueType="num">
                                      <p:cBhvr additive="base">
                                        <p:cTn dur="300"/>
                                        <p:tgtEl>
                                          <p:spTgt spid="35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56">
                                            <p:txEl>
                                              <p:pRg end="1" st="1"/>
                                            </p:txEl>
                                          </p:spTgt>
                                        </p:tgtEl>
                                        <p:attrNameLst>
                                          <p:attrName>style.visibility</p:attrName>
                                        </p:attrNameLst>
                                      </p:cBhvr>
                                      <p:to>
                                        <p:strVal val="visible"/>
                                      </p:to>
                                    </p:set>
                                    <p:anim calcmode="lin" valueType="num">
                                      <p:cBhvr additive="base">
                                        <p:cTn dur="300"/>
                                        <p:tgtEl>
                                          <p:spTgt spid="35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56">
                                            <p:txEl>
                                              <p:pRg end="2" st="2"/>
                                            </p:txEl>
                                          </p:spTgt>
                                        </p:tgtEl>
                                        <p:attrNameLst>
                                          <p:attrName>style.visibility</p:attrName>
                                        </p:attrNameLst>
                                      </p:cBhvr>
                                      <p:to>
                                        <p:strVal val="visible"/>
                                      </p:to>
                                    </p:set>
                                    <p:anim calcmode="lin" valueType="num">
                                      <p:cBhvr additive="base">
                                        <p:cTn dur="300"/>
                                        <p:tgtEl>
                                          <p:spTgt spid="35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56">
                                            <p:txEl>
                                              <p:pRg end="3" st="3"/>
                                            </p:txEl>
                                          </p:spTgt>
                                        </p:tgtEl>
                                        <p:attrNameLst>
                                          <p:attrName>style.visibility</p:attrName>
                                        </p:attrNameLst>
                                      </p:cBhvr>
                                      <p:to>
                                        <p:strVal val="visible"/>
                                      </p:to>
                                    </p:set>
                                    <p:anim calcmode="lin" valueType="num">
                                      <p:cBhvr additive="base">
                                        <p:cTn dur="300"/>
                                        <p:tgtEl>
                                          <p:spTgt spid="35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56">
                                            <p:txEl>
                                              <p:pRg end="4" st="4"/>
                                            </p:txEl>
                                          </p:spTgt>
                                        </p:tgtEl>
                                        <p:attrNameLst>
                                          <p:attrName>style.visibility</p:attrName>
                                        </p:attrNameLst>
                                      </p:cBhvr>
                                      <p:to>
                                        <p:strVal val="visible"/>
                                      </p:to>
                                    </p:set>
                                    <p:anim calcmode="lin" valueType="num">
                                      <p:cBhvr additive="base">
                                        <p:cTn dur="300"/>
                                        <p:tgtEl>
                                          <p:spTgt spid="356">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56">
                                            <p:txEl>
                                              <p:pRg end="5" st="5"/>
                                            </p:txEl>
                                          </p:spTgt>
                                        </p:tgtEl>
                                        <p:attrNameLst>
                                          <p:attrName>style.visibility</p:attrName>
                                        </p:attrNameLst>
                                      </p:cBhvr>
                                      <p:to>
                                        <p:strVal val="visible"/>
                                      </p:to>
                                    </p:set>
                                    <p:anim calcmode="lin" valueType="num">
                                      <p:cBhvr additive="base">
                                        <p:cTn dur="300"/>
                                        <p:tgtEl>
                                          <p:spTgt spid="356">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Ordenador, estructura simplificada</a:t>
            </a:r>
            <a:endParaRPr/>
          </a:p>
        </p:txBody>
      </p:sp>
      <p:sp>
        <p:nvSpPr>
          <p:cNvPr id="362" name="Google Shape;362;p50"/>
          <p:cNvSpPr txBox="1"/>
          <p:nvPr>
            <p:ph idx="1" type="body"/>
          </p:nvPr>
        </p:nvSpPr>
        <p:spPr>
          <a:xfrm>
            <a:off x="311700" y="1152475"/>
            <a:ext cx="31311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s"/>
              <a:t>Procesador (CPU)</a:t>
            </a:r>
            <a:endParaRPr/>
          </a:p>
          <a:p>
            <a:pPr indent="-342900" lvl="0" marL="457200" rtl="0" algn="l">
              <a:lnSpc>
                <a:spcPct val="150000"/>
              </a:lnSpc>
              <a:spcBef>
                <a:spcPts val="0"/>
              </a:spcBef>
              <a:spcAft>
                <a:spcPts val="0"/>
              </a:spcAft>
              <a:buSzPts val="1800"/>
              <a:buChar char="●"/>
            </a:pPr>
            <a:r>
              <a:rPr lang="es"/>
              <a:t>Memoria</a:t>
            </a:r>
            <a:endParaRPr/>
          </a:p>
          <a:p>
            <a:pPr indent="-342900" lvl="0" marL="457200" rtl="0" algn="l">
              <a:lnSpc>
                <a:spcPct val="150000"/>
              </a:lnSpc>
              <a:spcBef>
                <a:spcPts val="0"/>
              </a:spcBef>
              <a:spcAft>
                <a:spcPts val="0"/>
              </a:spcAft>
              <a:buSzPts val="1800"/>
              <a:buChar char="●"/>
            </a:pPr>
            <a:r>
              <a:rPr lang="es"/>
              <a:t>Dispositivos</a:t>
            </a:r>
            <a:endParaRPr/>
          </a:p>
          <a:p>
            <a:pPr indent="-317500" lvl="1" marL="914400" rtl="0" algn="l">
              <a:lnSpc>
                <a:spcPct val="150000"/>
              </a:lnSpc>
              <a:spcBef>
                <a:spcPts val="0"/>
              </a:spcBef>
              <a:spcAft>
                <a:spcPts val="0"/>
              </a:spcAft>
              <a:buSzPts val="1400"/>
              <a:buChar char="○"/>
            </a:pPr>
            <a:r>
              <a:rPr lang="es"/>
              <a:t>Entrada</a:t>
            </a:r>
            <a:endParaRPr/>
          </a:p>
          <a:p>
            <a:pPr indent="-317500" lvl="1" marL="914400" rtl="0" algn="l">
              <a:lnSpc>
                <a:spcPct val="150000"/>
              </a:lnSpc>
              <a:spcBef>
                <a:spcPts val="0"/>
              </a:spcBef>
              <a:spcAft>
                <a:spcPts val="0"/>
              </a:spcAft>
              <a:buSzPts val="1400"/>
              <a:buChar char="○"/>
            </a:pPr>
            <a:r>
              <a:rPr lang="es"/>
              <a:t>Salida</a:t>
            </a:r>
            <a:endParaRPr/>
          </a:p>
        </p:txBody>
      </p:sp>
      <p:pic>
        <p:nvPicPr>
          <p:cNvPr id="363" name="Google Shape;363;p50"/>
          <p:cNvPicPr preferRelativeResize="0"/>
          <p:nvPr/>
        </p:nvPicPr>
        <p:blipFill>
          <a:blip r:embed="rId3">
            <a:alphaModFix/>
          </a:blip>
          <a:stretch>
            <a:fillRect/>
          </a:stretch>
        </p:blipFill>
        <p:spPr>
          <a:xfrm>
            <a:off x="3514425" y="1152475"/>
            <a:ext cx="5317878" cy="3416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62">
                                            <p:txEl>
                                              <p:pRg end="0" st="0"/>
                                            </p:txEl>
                                          </p:spTgt>
                                        </p:tgtEl>
                                        <p:attrNameLst>
                                          <p:attrName>style.visibility</p:attrName>
                                        </p:attrNameLst>
                                      </p:cBhvr>
                                      <p:to>
                                        <p:strVal val="visible"/>
                                      </p:to>
                                    </p:set>
                                    <p:anim calcmode="lin" valueType="num">
                                      <p:cBhvr additive="base">
                                        <p:cTn dur="300"/>
                                        <p:tgtEl>
                                          <p:spTgt spid="36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62">
                                            <p:txEl>
                                              <p:pRg end="1" st="1"/>
                                            </p:txEl>
                                          </p:spTgt>
                                        </p:tgtEl>
                                        <p:attrNameLst>
                                          <p:attrName>style.visibility</p:attrName>
                                        </p:attrNameLst>
                                      </p:cBhvr>
                                      <p:to>
                                        <p:strVal val="visible"/>
                                      </p:to>
                                    </p:set>
                                    <p:anim calcmode="lin" valueType="num">
                                      <p:cBhvr additive="base">
                                        <p:cTn dur="300"/>
                                        <p:tgtEl>
                                          <p:spTgt spid="36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62">
                                            <p:txEl>
                                              <p:pRg end="2" st="2"/>
                                            </p:txEl>
                                          </p:spTgt>
                                        </p:tgtEl>
                                        <p:attrNameLst>
                                          <p:attrName>style.visibility</p:attrName>
                                        </p:attrNameLst>
                                      </p:cBhvr>
                                      <p:to>
                                        <p:strVal val="visible"/>
                                      </p:to>
                                    </p:set>
                                    <p:anim calcmode="lin" valueType="num">
                                      <p:cBhvr additive="base">
                                        <p:cTn dur="300"/>
                                        <p:tgtEl>
                                          <p:spTgt spid="36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62">
                                            <p:txEl>
                                              <p:pRg end="3" st="3"/>
                                            </p:txEl>
                                          </p:spTgt>
                                        </p:tgtEl>
                                        <p:attrNameLst>
                                          <p:attrName>style.visibility</p:attrName>
                                        </p:attrNameLst>
                                      </p:cBhvr>
                                      <p:to>
                                        <p:strVal val="visible"/>
                                      </p:to>
                                    </p:set>
                                    <p:anim calcmode="lin" valueType="num">
                                      <p:cBhvr additive="base">
                                        <p:cTn dur="300"/>
                                        <p:tgtEl>
                                          <p:spTgt spid="36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62">
                                            <p:txEl>
                                              <p:pRg end="4" st="4"/>
                                            </p:txEl>
                                          </p:spTgt>
                                        </p:tgtEl>
                                        <p:attrNameLst>
                                          <p:attrName>style.visibility</p:attrName>
                                        </p:attrNameLst>
                                      </p:cBhvr>
                                      <p:to>
                                        <p:strVal val="visible"/>
                                      </p:to>
                                    </p:set>
                                    <p:anim calcmode="lin" valueType="num">
                                      <p:cBhvr additive="base">
                                        <p:cTn dur="300"/>
                                        <p:tgtEl>
                                          <p:spTgt spid="362">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Memoria</a:t>
            </a:r>
            <a:endParaRPr/>
          </a:p>
        </p:txBody>
      </p:sp>
      <p:sp>
        <p:nvSpPr>
          <p:cNvPr id="369" name="Google Shape;369;p51"/>
          <p:cNvSpPr txBox="1"/>
          <p:nvPr>
            <p:ph idx="1" type="body"/>
          </p:nvPr>
        </p:nvSpPr>
        <p:spPr>
          <a:xfrm>
            <a:off x="311700" y="1152475"/>
            <a:ext cx="3795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s"/>
              <a:t>Almacén de datos</a:t>
            </a:r>
            <a:endParaRPr/>
          </a:p>
          <a:p>
            <a:pPr indent="-317500" lvl="1" marL="914400" rtl="0" algn="l">
              <a:lnSpc>
                <a:spcPct val="150000"/>
              </a:lnSpc>
              <a:spcBef>
                <a:spcPts val="0"/>
              </a:spcBef>
              <a:spcAft>
                <a:spcPts val="0"/>
              </a:spcAft>
              <a:buSzPts val="1400"/>
              <a:buChar char="○"/>
            </a:pPr>
            <a:r>
              <a:rPr lang="es"/>
              <a:t>Estructura de casillero</a:t>
            </a:r>
            <a:endParaRPr/>
          </a:p>
          <a:p>
            <a:pPr indent="-317500" lvl="1" marL="914400" rtl="0" algn="l">
              <a:lnSpc>
                <a:spcPct val="150000"/>
              </a:lnSpc>
              <a:spcBef>
                <a:spcPts val="0"/>
              </a:spcBef>
              <a:spcAft>
                <a:spcPts val="0"/>
              </a:spcAft>
              <a:buSzPts val="1400"/>
              <a:buChar char="○"/>
            </a:pPr>
            <a:r>
              <a:rPr lang="es"/>
              <a:t>Contenido y dirección</a:t>
            </a:r>
            <a:endParaRPr/>
          </a:p>
          <a:p>
            <a:pPr indent="-342900" lvl="0" marL="457200" rtl="0" algn="l">
              <a:lnSpc>
                <a:spcPct val="150000"/>
              </a:lnSpc>
              <a:spcBef>
                <a:spcPts val="0"/>
              </a:spcBef>
              <a:spcAft>
                <a:spcPts val="0"/>
              </a:spcAft>
              <a:buSzPts val="1800"/>
              <a:buChar char="●"/>
            </a:pPr>
            <a:r>
              <a:rPr lang="es"/>
              <a:t>Tipos</a:t>
            </a:r>
            <a:endParaRPr/>
          </a:p>
          <a:p>
            <a:pPr indent="-317500" lvl="1" marL="914400" rtl="0" algn="l">
              <a:lnSpc>
                <a:spcPct val="150000"/>
              </a:lnSpc>
              <a:spcBef>
                <a:spcPts val="0"/>
              </a:spcBef>
              <a:spcAft>
                <a:spcPts val="0"/>
              </a:spcAft>
              <a:buSzPts val="1400"/>
              <a:buChar char="○"/>
            </a:pPr>
            <a:r>
              <a:rPr lang="es"/>
              <a:t>ROM (Read Only Memory)</a:t>
            </a:r>
            <a:endParaRPr/>
          </a:p>
          <a:p>
            <a:pPr indent="-317500" lvl="1" marL="914400" rtl="0" algn="l">
              <a:lnSpc>
                <a:spcPct val="150000"/>
              </a:lnSpc>
              <a:spcBef>
                <a:spcPts val="0"/>
              </a:spcBef>
              <a:spcAft>
                <a:spcPts val="0"/>
              </a:spcAft>
              <a:buSzPts val="1400"/>
              <a:buChar char="○"/>
            </a:pPr>
            <a:r>
              <a:rPr lang="es"/>
              <a:t>RAM (Random Access Memory)</a:t>
            </a:r>
            <a:endParaRPr/>
          </a:p>
        </p:txBody>
      </p:sp>
      <p:pic>
        <p:nvPicPr>
          <p:cNvPr id="370" name="Google Shape;370;p51"/>
          <p:cNvPicPr preferRelativeResize="0"/>
          <p:nvPr/>
        </p:nvPicPr>
        <p:blipFill>
          <a:blip r:embed="rId3">
            <a:alphaModFix/>
          </a:blip>
          <a:stretch>
            <a:fillRect/>
          </a:stretch>
        </p:blipFill>
        <p:spPr>
          <a:xfrm>
            <a:off x="5007149" y="242074"/>
            <a:ext cx="2950975" cy="426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69">
                                            <p:txEl>
                                              <p:pRg end="0" st="0"/>
                                            </p:txEl>
                                          </p:spTgt>
                                        </p:tgtEl>
                                        <p:attrNameLst>
                                          <p:attrName>style.visibility</p:attrName>
                                        </p:attrNameLst>
                                      </p:cBhvr>
                                      <p:to>
                                        <p:strVal val="visible"/>
                                      </p:to>
                                    </p:set>
                                    <p:anim calcmode="lin" valueType="num">
                                      <p:cBhvr additive="base">
                                        <p:cTn dur="300"/>
                                        <p:tgtEl>
                                          <p:spTgt spid="36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69">
                                            <p:txEl>
                                              <p:pRg end="1" st="1"/>
                                            </p:txEl>
                                          </p:spTgt>
                                        </p:tgtEl>
                                        <p:attrNameLst>
                                          <p:attrName>style.visibility</p:attrName>
                                        </p:attrNameLst>
                                      </p:cBhvr>
                                      <p:to>
                                        <p:strVal val="visible"/>
                                      </p:to>
                                    </p:set>
                                    <p:anim calcmode="lin" valueType="num">
                                      <p:cBhvr additive="base">
                                        <p:cTn dur="300"/>
                                        <p:tgtEl>
                                          <p:spTgt spid="36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69">
                                            <p:txEl>
                                              <p:pRg end="2" st="2"/>
                                            </p:txEl>
                                          </p:spTgt>
                                        </p:tgtEl>
                                        <p:attrNameLst>
                                          <p:attrName>style.visibility</p:attrName>
                                        </p:attrNameLst>
                                      </p:cBhvr>
                                      <p:to>
                                        <p:strVal val="visible"/>
                                      </p:to>
                                    </p:set>
                                    <p:anim calcmode="lin" valueType="num">
                                      <p:cBhvr additive="base">
                                        <p:cTn dur="300"/>
                                        <p:tgtEl>
                                          <p:spTgt spid="36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69">
                                            <p:txEl>
                                              <p:pRg end="3" st="3"/>
                                            </p:txEl>
                                          </p:spTgt>
                                        </p:tgtEl>
                                        <p:attrNameLst>
                                          <p:attrName>style.visibility</p:attrName>
                                        </p:attrNameLst>
                                      </p:cBhvr>
                                      <p:to>
                                        <p:strVal val="visible"/>
                                      </p:to>
                                    </p:set>
                                    <p:anim calcmode="lin" valueType="num">
                                      <p:cBhvr additive="base">
                                        <p:cTn dur="300"/>
                                        <p:tgtEl>
                                          <p:spTgt spid="369">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69">
                                            <p:txEl>
                                              <p:pRg end="4" st="4"/>
                                            </p:txEl>
                                          </p:spTgt>
                                        </p:tgtEl>
                                        <p:attrNameLst>
                                          <p:attrName>style.visibility</p:attrName>
                                        </p:attrNameLst>
                                      </p:cBhvr>
                                      <p:to>
                                        <p:strVal val="visible"/>
                                      </p:to>
                                    </p:set>
                                    <p:anim calcmode="lin" valueType="num">
                                      <p:cBhvr additive="base">
                                        <p:cTn dur="300"/>
                                        <p:tgtEl>
                                          <p:spTgt spid="369">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69">
                                            <p:txEl>
                                              <p:pRg end="5" st="5"/>
                                            </p:txEl>
                                          </p:spTgt>
                                        </p:tgtEl>
                                        <p:attrNameLst>
                                          <p:attrName>style.visibility</p:attrName>
                                        </p:attrNameLst>
                                      </p:cBhvr>
                                      <p:to>
                                        <p:strVal val="visible"/>
                                      </p:to>
                                    </p:set>
                                    <p:anim calcmode="lin" valueType="num">
                                      <p:cBhvr additive="base">
                                        <p:cTn dur="300"/>
                                        <p:tgtEl>
                                          <p:spTgt spid="369">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funciona la CPU?</a:t>
            </a:r>
            <a:endParaRPr/>
          </a:p>
        </p:txBody>
      </p:sp>
      <p:sp>
        <p:nvSpPr>
          <p:cNvPr id="376" name="Google Shape;376;p52"/>
          <p:cNvSpPr txBox="1"/>
          <p:nvPr>
            <p:ph idx="1" type="body"/>
          </p:nvPr>
        </p:nvSpPr>
        <p:spPr>
          <a:xfrm>
            <a:off x="311700" y="1152475"/>
            <a:ext cx="4260300" cy="2564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s"/>
              <a:t>Conjunto finito de instrucciones</a:t>
            </a:r>
            <a:endParaRPr/>
          </a:p>
          <a:p>
            <a:pPr indent="-317500" lvl="1" marL="914400" rtl="0" algn="l">
              <a:lnSpc>
                <a:spcPct val="150000"/>
              </a:lnSpc>
              <a:spcBef>
                <a:spcPts val="0"/>
              </a:spcBef>
              <a:spcAft>
                <a:spcPts val="0"/>
              </a:spcAft>
              <a:buSzPts val="1400"/>
              <a:buChar char="○"/>
            </a:pPr>
            <a:r>
              <a:rPr lang="es"/>
              <a:t>Aritméticas</a:t>
            </a:r>
            <a:endParaRPr/>
          </a:p>
          <a:p>
            <a:pPr indent="-317500" lvl="1" marL="914400" rtl="0" algn="l">
              <a:lnSpc>
                <a:spcPct val="150000"/>
              </a:lnSpc>
              <a:spcBef>
                <a:spcPts val="0"/>
              </a:spcBef>
              <a:spcAft>
                <a:spcPts val="0"/>
              </a:spcAft>
              <a:buSzPts val="1400"/>
              <a:buChar char="○"/>
            </a:pPr>
            <a:r>
              <a:rPr lang="es"/>
              <a:t>Lógicas</a:t>
            </a:r>
            <a:endParaRPr/>
          </a:p>
          <a:p>
            <a:pPr indent="-317500" lvl="1" marL="914400" rtl="0" algn="l">
              <a:lnSpc>
                <a:spcPct val="150000"/>
              </a:lnSpc>
              <a:spcBef>
                <a:spcPts val="0"/>
              </a:spcBef>
              <a:spcAft>
                <a:spcPts val="0"/>
              </a:spcAft>
              <a:buSzPts val="1400"/>
              <a:buChar char="○"/>
            </a:pPr>
            <a:r>
              <a:rPr lang="es"/>
              <a:t>Control de flujo</a:t>
            </a:r>
            <a:endParaRPr/>
          </a:p>
          <a:p>
            <a:pPr indent="-317500" lvl="1" marL="914400" rtl="0" algn="l">
              <a:lnSpc>
                <a:spcPct val="150000"/>
              </a:lnSpc>
              <a:spcBef>
                <a:spcPts val="0"/>
              </a:spcBef>
              <a:spcAft>
                <a:spcPts val="0"/>
              </a:spcAft>
              <a:buSzPts val="1400"/>
              <a:buChar char="○"/>
            </a:pPr>
            <a:r>
              <a:rPr lang="es"/>
              <a:t>Transferencia de datos</a:t>
            </a:r>
            <a:endParaRPr/>
          </a:p>
        </p:txBody>
      </p:sp>
      <p:pic>
        <p:nvPicPr>
          <p:cNvPr id="377" name="Google Shape;377;p52"/>
          <p:cNvPicPr preferRelativeResize="0"/>
          <p:nvPr/>
        </p:nvPicPr>
        <p:blipFill>
          <a:blip r:embed="rId3">
            <a:alphaModFix/>
          </a:blip>
          <a:stretch>
            <a:fillRect/>
          </a:stretch>
        </p:blipFill>
        <p:spPr>
          <a:xfrm>
            <a:off x="4337975" y="1239225"/>
            <a:ext cx="4570526" cy="2936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76">
                                            <p:txEl>
                                              <p:pRg end="0" st="0"/>
                                            </p:txEl>
                                          </p:spTgt>
                                        </p:tgtEl>
                                        <p:attrNameLst>
                                          <p:attrName>style.visibility</p:attrName>
                                        </p:attrNameLst>
                                      </p:cBhvr>
                                      <p:to>
                                        <p:strVal val="visible"/>
                                      </p:to>
                                    </p:set>
                                    <p:anim calcmode="lin" valueType="num">
                                      <p:cBhvr additive="base">
                                        <p:cTn dur="300"/>
                                        <p:tgtEl>
                                          <p:spTgt spid="37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76">
                                            <p:txEl>
                                              <p:pRg end="1" st="1"/>
                                            </p:txEl>
                                          </p:spTgt>
                                        </p:tgtEl>
                                        <p:attrNameLst>
                                          <p:attrName>style.visibility</p:attrName>
                                        </p:attrNameLst>
                                      </p:cBhvr>
                                      <p:to>
                                        <p:strVal val="visible"/>
                                      </p:to>
                                    </p:set>
                                    <p:anim calcmode="lin" valueType="num">
                                      <p:cBhvr additive="base">
                                        <p:cTn dur="300"/>
                                        <p:tgtEl>
                                          <p:spTgt spid="37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76">
                                            <p:txEl>
                                              <p:pRg end="2" st="2"/>
                                            </p:txEl>
                                          </p:spTgt>
                                        </p:tgtEl>
                                        <p:attrNameLst>
                                          <p:attrName>style.visibility</p:attrName>
                                        </p:attrNameLst>
                                      </p:cBhvr>
                                      <p:to>
                                        <p:strVal val="visible"/>
                                      </p:to>
                                    </p:set>
                                    <p:anim calcmode="lin" valueType="num">
                                      <p:cBhvr additive="base">
                                        <p:cTn dur="300"/>
                                        <p:tgtEl>
                                          <p:spTgt spid="37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76">
                                            <p:txEl>
                                              <p:pRg end="3" st="3"/>
                                            </p:txEl>
                                          </p:spTgt>
                                        </p:tgtEl>
                                        <p:attrNameLst>
                                          <p:attrName>style.visibility</p:attrName>
                                        </p:attrNameLst>
                                      </p:cBhvr>
                                      <p:to>
                                        <p:strVal val="visible"/>
                                      </p:to>
                                    </p:set>
                                    <p:anim calcmode="lin" valueType="num">
                                      <p:cBhvr additive="base">
                                        <p:cTn dur="300"/>
                                        <p:tgtEl>
                                          <p:spTgt spid="37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76">
                                            <p:txEl>
                                              <p:pRg end="4" st="4"/>
                                            </p:txEl>
                                          </p:spTgt>
                                        </p:tgtEl>
                                        <p:attrNameLst>
                                          <p:attrName>style.visibility</p:attrName>
                                        </p:attrNameLst>
                                      </p:cBhvr>
                                      <p:to>
                                        <p:strVal val="visible"/>
                                      </p:to>
                                    </p:set>
                                    <p:anim calcmode="lin" valueType="num">
                                      <p:cBhvr additive="base">
                                        <p:cTn dur="300"/>
                                        <p:tgtEl>
                                          <p:spTgt spid="376">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Lenguajes de programación</a:t>
            </a:r>
            <a:endParaRPr/>
          </a:p>
        </p:txBody>
      </p:sp>
      <p:sp>
        <p:nvSpPr>
          <p:cNvPr id="383" name="Google Shape;383;p53"/>
          <p:cNvSpPr txBox="1"/>
          <p:nvPr>
            <p:ph idx="1" type="body"/>
          </p:nvPr>
        </p:nvSpPr>
        <p:spPr>
          <a:xfrm>
            <a:off x="311700" y="1152475"/>
            <a:ext cx="28959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s"/>
              <a:t>Niveles</a:t>
            </a:r>
            <a:endParaRPr/>
          </a:p>
        </p:txBody>
      </p:sp>
      <p:grpSp>
        <p:nvGrpSpPr>
          <p:cNvPr id="384" name="Google Shape;384;p53"/>
          <p:cNvGrpSpPr/>
          <p:nvPr/>
        </p:nvGrpSpPr>
        <p:grpSpPr>
          <a:xfrm>
            <a:off x="2691913" y="1424675"/>
            <a:ext cx="4933800" cy="875450"/>
            <a:chOff x="2691913" y="1424675"/>
            <a:chExt cx="4933800" cy="875450"/>
          </a:xfrm>
        </p:grpSpPr>
        <p:sp>
          <p:nvSpPr>
            <p:cNvPr id="385" name="Google Shape;385;p53"/>
            <p:cNvSpPr txBox="1"/>
            <p:nvPr/>
          </p:nvSpPr>
          <p:spPr>
            <a:xfrm>
              <a:off x="2691913" y="1778425"/>
              <a:ext cx="4933800" cy="521700"/>
            </a:xfrm>
            <a:prstGeom prst="rect">
              <a:avLst/>
            </a:prstGeom>
            <a:solidFill>
              <a:srgbClr val="FFFF00">
                <a:alpha val="498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latin typeface="Courier New"/>
                  <a:ea typeface="Courier New"/>
                  <a:cs typeface="Courier New"/>
                  <a:sym typeface="Courier New"/>
                </a:rPr>
                <a:t>3E 03 → </a:t>
              </a:r>
              <a:r>
                <a:rPr lang="es" sz="1800">
                  <a:latin typeface="Courier New"/>
                  <a:ea typeface="Courier New"/>
                  <a:cs typeface="Courier New"/>
                  <a:sym typeface="Courier New"/>
                </a:rPr>
                <a:t>00111110 00000011</a:t>
              </a:r>
              <a:endParaRPr sz="1800">
                <a:latin typeface="Courier New"/>
                <a:ea typeface="Courier New"/>
                <a:cs typeface="Courier New"/>
                <a:sym typeface="Courier New"/>
              </a:endParaRPr>
            </a:p>
          </p:txBody>
        </p:sp>
        <p:sp>
          <p:nvSpPr>
            <p:cNvPr id="386" name="Google Shape;386;p53"/>
            <p:cNvSpPr txBox="1"/>
            <p:nvPr/>
          </p:nvSpPr>
          <p:spPr>
            <a:xfrm>
              <a:off x="2691925" y="1424675"/>
              <a:ext cx="15228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323232"/>
                  </a:solidFill>
                  <a:latin typeface="Fira Sans"/>
                  <a:ea typeface="Fira Sans"/>
                  <a:cs typeface="Fira Sans"/>
                  <a:sym typeface="Fira Sans"/>
                </a:rPr>
                <a:t>Código Máquina</a:t>
              </a:r>
              <a:endParaRPr>
                <a:solidFill>
                  <a:srgbClr val="323232"/>
                </a:solidFill>
                <a:latin typeface="Fira Sans"/>
                <a:ea typeface="Fira Sans"/>
                <a:cs typeface="Fira Sans"/>
                <a:sym typeface="Fira Sans"/>
              </a:endParaRPr>
            </a:p>
          </p:txBody>
        </p:sp>
      </p:grpSp>
      <p:grpSp>
        <p:nvGrpSpPr>
          <p:cNvPr id="387" name="Google Shape;387;p53"/>
          <p:cNvGrpSpPr/>
          <p:nvPr/>
        </p:nvGrpSpPr>
        <p:grpSpPr>
          <a:xfrm>
            <a:off x="2691913" y="2504850"/>
            <a:ext cx="4933800" cy="875400"/>
            <a:chOff x="2691913" y="2504850"/>
            <a:chExt cx="4933800" cy="875400"/>
          </a:xfrm>
        </p:grpSpPr>
        <p:sp>
          <p:nvSpPr>
            <p:cNvPr id="388" name="Google Shape;388;p53"/>
            <p:cNvSpPr txBox="1"/>
            <p:nvPr/>
          </p:nvSpPr>
          <p:spPr>
            <a:xfrm>
              <a:off x="2691913" y="2858550"/>
              <a:ext cx="4933800" cy="521700"/>
            </a:xfrm>
            <a:prstGeom prst="rect">
              <a:avLst/>
            </a:prstGeom>
            <a:solidFill>
              <a:srgbClr val="FFFF00">
                <a:alpha val="498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latin typeface="Courier New"/>
                  <a:ea typeface="Courier New"/>
                  <a:cs typeface="Courier New"/>
                  <a:sym typeface="Courier New"/>
                </a:rPr>
                <a:t>LD A,3</a:t>
              </a:r>
              <a:endParaRPr sz="1800">
                <a:latin typeface="Courier New"/>
                <a:ea typeface="Courier New"/>
                <a:cs typeface="Courier New"/>
                <a:sym typeface="Courier New"/>
              </a:endParaRPr>
            </a:p>
          </p:txBody>
        </p:sp>
        <p:sp>
          <p:nvSpPr>
            <p:cNvPr id="389" name="Google Shape;389;p53"/>
            <p:cNvSpPr txBox="1"/>
            <p:nvPr/>
          </p:nvSpPr>
          <p:spPr>
            <a:xfrm>
              <a:off x="2691925" y="2504850"/>
              <a:ext cx="15228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323232"/>
                  </a:solidFill>
                  <a:latin typeface="Fira Sans"/>
                  <a:ea typeface="Fira Sans"/>
                  <a:cs typeface="Fira Sans"/>
                  <a:sym typeface="Fira Sans"/>
                </a:rPr>
                <a:t>Ensamblador</a:t>
              </a:r>
              <a:endParaRPr>
                <a:solidFill>
                  <a:srgbClr val="323232"/>
                </a:solidFill>
                <a:latin typeface="Fira Sans"/>
                <a:ea typeface="Fira Sans"/>
                <a:cs typeface="Fira Sans"/>
                <a:sym typeface="Fira Sans"/>
              </a:endParaRPr>
            </a:p>
          </p:txBody>
        </p:sp>
      </p:grpSp>
      <p:grpSp>
        <p:nvGrpSpPr>
          <p:cNvPr id="390" name="Google Shape;390;p53"/>
          <p:cNvGrpSpPr/>
          <p:nvPr/>
        </p:nvGrpSpPr>
        <p:grpSpPr>
          <a:xfrm>
            <a:off x="2691913" y="3508775"/>
            <a:ext cx="4933800" cy="875400"/>
            <a:chOff x="2691913" y="3508775"/>
            <a:chExt cx="4933800" cy="875400"/>
          </a:xfrm>
        </p:grpSpPr>
        <p:sp>
          <p:nvSpPr>
            <p:cNvPr id="391" name="Google Shape;391;p53"/>
            <p:cNvSpPr txBox="1"/>
            <p:nvPr/>
          </p:nvSpPr>
          <p:spPr>
            <a:xfrm>
              <a:off x="2691913" y="3862475"/>
              <a:ext cx="4933800" cy="521700"/>
            </a:xfrm>
            <a:prstGeom prst="rect">
              <a:avLst/>
            </a:prstGeom>
            <a:solidFill>
              <a:srgbClr val="FFFF00">
                <a:alpha val="498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latin typeface="Courier New"/>
                  <a:ea typeface="Courier New"/>
                  <a:cs typeface="Courier New"/>
                  <a:sym typeface="Courier New"/>
                </a:rPr>
                <a:t>print(“Hola, mundo!”)</a:t>
              </a:r>
              <a:endParaRPr sz="1800">
                <a:latin typeface="Courier New"/>
                <a:ea typeface="Courier New"/>
                <a:cs typeface="Courier New"/>
                <a:sym typeface="Courier New"/>
              </a:endParaRPr>
            </a:p>
          </p:txBody>
        </p:sp>
        <p:sp>
          <p:nvSpPr>
            <p:cNvPr id="392" name="Google Shape;392;p53"/>
            <p:cNvSpPr txBox="1"/>
            <p:nvPr/>
          </p:nvSpPr>
          <p:spPr>
            <a:xfrm>
              <a:off x="2691925" y="3508775"/>
              <a:ext cx="15228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323232"/>
                  </a:solidFill>
                  <a:latin typeface="Fira Sans"/>
                  <a:ea typeface="Fira Sans"/>
                  <a:cs typeface="Fira Sans"/>
                  <a:sym typeface="Fira Sans"/>
                </a:rPr>
                <a:t>Python</a:t>
              </a:r>
              <a:endParaRPr>
                <a:solidFill>
                  <a:srgbClr val="323232"/>
                </a:solidFill>
                <a:latin typeface="Fira Sans"/>
                <a:ea typeface="Fira Sans"/>
                <a:cs typeface="Fira Sans"/>
                <a:sym typeface="Fira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84"/>
                                        </p:tgtEl>
                                        <p:attrNameLst>
                                          <p:attrName>style.visibility</p:attrName>
                                        </p:attrNameLst>
                                      </p:cBhvr>
                                      <p:to>
                                        <p:strVal val="visible"/>
                                      </p:to>
                                    </p:set>
                                    <p:anim calcmode="lin" valueType="num">
                                      <p:cBhvr additive="base">
                                        <p:cTn dur="300"/>
                                        <p:tgtEl>
                                          <p:spTgt spid="3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300"/>
                                        <p:tgtEl>
                                          <p:spTgt spid="3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90"/>
                                        </p:tgtEl>
                                        <p:attrNameLst>
                                          <p:attrName>style.visibility</p:attrName>
                                        </p:attrNameLst>
                                      </p:cBhvr>
                                      <p:to>
                                        <p:strVal val="visible"/>
                                      </p:to>
                                    </p:set>
                                    <p:anim calcmode="lin" valueType="num">
                                      <p:cBhvr additive="base">
                                        <p:cTn dur="300"/>
                                        <p:tgtEl>
                                          <p:spTgt spid="39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Compilación vs Interpretación</a:t>
            </a:r>
            <a:endParaRPr/>
          </a:p>
        </p:txBody>
      </p:sp>
      <p:sp>
        <p:nvSpPr>
          <p:cNvPr id="398" name="Google Shape;398;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s"/>
              <a:t>Compilación</a:t>
            </a:r>
            <a:endParaRPr/>
          </a:p>
          <a:p>
            <a:pPr indent="-317500" lvl="1" marL="914400" rtl="0" algn="l">
              <a:lnSpc>
                <a:spcPct val="150000"/>
              </a:lnSpc>
              <a:spcBef>
                <a:spcPts val="0"/>
              </a:spcBef>
              <a:spcAft>
                <a:spcPts val="0"/>
              </a:spcAft>
              <a:buSzPts val="1400"/>
              <a:buChar char="○"/>
            </a:pPr>
            <a:r>
              <a:rPr lang="es"/>
              <a:t>Programa se compila a código máquina</a:t>
            </a:r>
            <a:endParaRPr/>
          </a:p>
          <a:p>
            <a:pPr indent="-317500" lvl="1" marL="914400" rtl="0" algn="l">
              <a:lnSpc>
                <a:spcPct val="150000"/>
              </a:lnSpc>
              <a:spcBef>
                <a:spcPts val="0"/>
              </a:spcBef>
              <a:spcAft>
                <a:spcPts val="0"/>
              </a:spcAft>
              <a:buSzPts val="1400"/>
              <a:buChar char="○"/>
            </a:pPr>
            <a:r>
              <a:rPr lang="es"/>
              <a:t>Fichero ejecutable</a:t>
            </a:r>
            <a:endParaRPr/>
          </a:p>
          <a:p>
            <a:pPr indent="-342900" lvl="0" marL="457200" rtl="0" algn="l">
              <a:lnSpc>
                <a:spcPct val="150000"/>
              </a:lnSpc>
              <a:spcBef>
                <a:spcPts val="0"/>
              </a:spcBef>
              <a:spcAft>
                <a:spcPts val="0"/>
              </a:spcAft>
              <a:buSzPts val="1800"/>
              <a:buChar char="●"/>
            </a:pPr>
            <a:r>
              <a:rPr lang="es"/>
              <a:t>Interpretación</a:t>
            </a:r>
            <a:endParaRPr/>
          </a:p>
          <a:p>
            <a:pPr indent="-317500" lvl="1" marL="914400" rtl="0" algn="l">
              <a:lnSpc>
                <a:spcPct val="150000"/>
              </a:lnSpc>
              <a:spcBef>
                <a:spcPts val="0"/>
              </a:spcBef>
              <a:spcAft>
                <a:spcPts val="0"/>
              </a:spcAft>
              <a:buSzPts val="1400"/>
              <a:buChar char="○"/>
            </a:pPr>
            <a:r>
              <a:rPr lang="es"/>
              <a:t>Programa se interpreta línea a línea inmediatamente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98">
                                            <p:txEl>
                                              <p:pRg end="0" st="0"/>
                                            </p:txEl>
                                          </p:spTgt>
                                        </p:tgtEl>
                                        <p:attrNameLst>
                                          <p:attrName>style.visibility</p:attrName>
                                        </p:attrNameLst>
                                      </p:cBhvr>
                                      <p:to>
                                        <p:strVal val="visible"/>
                                      </p:to>
                                    </p:set>
                                    <p:anim calcmode="lin" valueType="num">
                                      <p:cBhvr additive="base">
                                        <p:cTn dur="300"/>
                                        <p:tgtEl>
                                          <p:spTgt spid="39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98">
                                            <p:txEl>
                                              <p:pRg end="1" st="1"/>
                                            </p:txEl>
                                          </p:spTgt>
                                        </p:tgtEl>
                                        <p:attrNameLst>
                                          <p:attrName>style.visibility</p:attrName>
                                        </p:attrNameLst>
                                      </p:cBhvr>
                                      <p:to>
                                        <p:strVal val="visible"/>
                                      </p:to>
                                    </p:set>
                                    <p:anim calcmode="lin" valueType="num">
                                      <p:cBhvr additive="base">
                                        <p:cTn dur="300"/>
                                        <p:tgtEl>
                                          <p:spTgt spid="39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98">
                                            <p:txEl>
                                              <p:pRg end="2" st="2"/>
                                            </p:txEl>
                                          </p:spTgt>
                                        </p:tgtEl>
                                        <p:attrNameLst>
                                          <p:attrName>style.visibility</p:attrName>
                                        </p:attrNameLst>
                                      </p:cBhvr>
                                      <p:to>
                                        <p:strVal val="visible"/>
                                      </p:to>
                                    </p:set>
                                    <p:anim calcmode="lin" valueType="num">
                                      <p:cBhvr additive="base">
                                        <p:cTn dur="300"/>
                                        <p:tgtEl>
                                          <p:spTgt spid="39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98">
                                            <p:txEl>
                                              <p:pRg end="3" st="3"/>
                                            </p:txEl>
                                          </p:spTgt>
                                        </p:tgtEl>
                                        <p:attrNameLst>
                                          <p:attrName>style.visibility</p:attrName>
                                        </p:attrNameLst>
                                      </p:cBhvr>
                                      <p:to>
                                        <p:strVal val="visible"/>
                                      </p:to>
                                    </p:set>
                                    <p:anim calcmode="lin" valueType="num">
                                      <p:cBhvr additive="base">
                                        <p:cTn dur="300"/>
                                        <p:tgtEl>
                                          <p:spTgt spid="39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98">
                                            <p:txEl>
                                              <p:pRg end="4" st="4"/>
                                            </p:txEl>
                                          </p:spTgt>
                                        </p:tgtEl>
                                        <p:attrNameLst>
                                          <p:attrName>style.visibility</p:attrName>
                                        </p:attrNameLst>
                                      </p:cBhvr>
                                      <p:to>
                                        <p:strVal val="visible"/>
                                      </p:to>
                                    </p:set>
                                    <p:anim calcmode="lin" valueType="num">
                                      <p:cBhvr additive="base">
                                        <p:cTn dur="300"/>
                                        <p:tgtEl>
                                          <p:spTgt spid="398">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Qué es un programa de ordenador</a:t>
            </a:r>
            <a:endParaRPr/>
          </a:p>
          <a:p>
            <a:pPr indent="-342900" lvl="0" marL="457200" marR="0" rtl="0" algn="l">
              <a:lnSpc>
                <a:spcPct val="115000"/>
              </a:lnSpc>
              <a:spcBef>
                <a:spcPts val="0"/>
              </a:spcBef>
              <a:spcAft>
                <a:spcPts val="0"/>
              </a:spcAft>
              <a:buClr>
                <a:schemeClr val="dk2"/>
              </a:buClr>
              <a:buSzPts val="1800"/>
              <a:buFont typeface="Fira Sans"/>
              <a:buChar char="●"/>
            </a:pPr>
            <a:r>
              <a:rPr lang="es"/>
              <a:t>Funcionamiento básico del ordenador</a:t>
            </a:r>
            <a:endParaRPr/>
          </a:p>
          <a:p>
            <a:pPr indent="-317500" lvl="1" marL="914400" marR="0" rtl="0" algn="l">
              <a:lnSpc>
                <a:spcPct val="115000"/>
              </a:lnSpc>
              <a:spcBef>
                <a:spcPts val="0"/>
              </a:spcBef>
              <a:spcAft>
                <a:spcPts val="0"/>
              </a:spcAft>
              <a:buSzPts val="1400"/>
              <a:buChar char="○"/>
            </a:pPr>
            <a:r>
              <a:rPr lang="es"/>
              <a:t>La consola</a:t>
            </a:r>
            <a:endParaRPr/>
          </a:p>
          <a:p>
            <a:pPr indent="-317500" lvl="1" marL="914400" marR="0" rtl="0" algn="l">
              <a:lnSpc>
                <a:spcPct val="115000"/>
              </a:lnSpc>
              <a:spcBef>
                <a:spcPts val="0"/>
              </a:spcBef>
              <a:spcAft>
                <a:spcPts val="0"/>
              </a:spcAft>
              <a:buSzPts val="1400"/>
              <a:buChar char="○"/>
            </a:pPr>
            <a:r>
              <a:rPr lang="es"/>
              <a:t>El teclado</a:t>
            </a:r>
            <a:endParaRPr/>
          </a:p>
          <a:p>
            <a:pPr indent="-317500" lvl="1" marL="914400" marR="0" rtl="0" algn="l">
              <a:lnSpc>
                <a:spcPct val="115000"/>
              </a:lnSpc>
              <a:spcBef>
                <a:spcPts val="0"/>
              </a:spcBef>
              <a:spcAft>
                <a:spcPts val="0"/>
              </a:spcAft>
              <a:buSzPts val="1400"/>
              <a:buChar char="○"/>
            </a:pPr>
            <a:r>
              <a:rPr lang="es"/>
              <a:t>El sistema de archivos</a:t>
            </a:r>
            <a:endParaRPr/>
          </a:p>
          <a:p>
            <a:pPr indent="-342900" lvl="0" marL="457200" marR="0" rtl="0" algn="l">
              <a:lnSpc>
                <a:spcPct val="115000"/>
              </a:lnSpc>
              <a:spcBef>
                <a:spcPts val="0"/>
              </a:spcBef>
              <a:spcAft>
                <a:spcPts val="0"/>
              </a:spcAft>
              <a:buSzPts val="1800"/>
              <a:buChar char="●"/>
            </a:pPr>
            <a:r>
              <a:rPr lang="es"/>
              <a:t>Construir nuestros primeros programas</a:t>
            </a:r>
            <a:endParaRPr/>
          </a:p>
          <a:p>
            <a:pPr indent="-317500" lvl="1" marL="914400" marR="0" rtl="0" algn="l">
              <a:lnSpc>
                <a:spcPct val="115000"/>
              </a:lnSpc>
              <a:spcBef>
                <a:spcPts val="0"/>
              </a:spcBef>
              <a:spcAft>
                <a:spcPts val="0"/>
              </a:spcAft>
              <a:buSzPts val="1400"/>
              <a:buChar char="○"/>
            </a:pPr>
            <a:r>
              <a:rPr lang="es"/>
              <a:t>Un lenguaje: Python</a:t>
            </a:r>
            <a:endParaRPr/>
          </a:p>
          <a:p>
            <a:pPr indent="-317500" lvl="1" marL="914400" marR="0" rtl="0" algn="l">
              <a:lnSpc>
                <a:spcPct val="115000"/>
              </a:lnSpc>
              <a:spcBef>
                <a:spcPts val="0"/>
              </a:spcBef>
              <a:spcAft>
                <a:spcPts val="0"/>
              </a:spcAft>
              <a:buSzPts val="1400"/>
              <a:buChar char="○"/>
            </a:pPr>
            <a:r>
              <a:rPr lang="es"/>
              <a:t>Un IDE: Thonny</a:t>
            </a:r>
            <a:endParaRPr/>
          </a:p>
          <a:p>
            <a:pPr indent="-342900" lvl="0" marL="457200" marR="0" rtl="0" algn="l">
              <a:lnSpc>
                <a:spcPct val="115000"/>
              </a:lnSpc>
              <a:spcBef>
                <a:spcPts val="0"/>
              </a:spcBef>
              <a:spcAft>
                <a:spcPts val="0"/>
              </a:spcAft>
              <a:buSzPts val="1800"/>
              <a:buChar char="●"/>
            </a:pPr>
            <a:r>
              <a:rPr lang="es"/>
              <a:t>Partes de un programa</a:t>
            </a:r>
            <a:endParaRPr/>
          </a:p>
          <a:p>
            <a:pPr indent="-317500" lvl="1" marL="914400" marR="0" rtl="0" algn="l">
              <a:lnSpc>
                <a:spcPct val="115000"/>
              </a:lnSpc>
              <a:spcBef>
                <a:spcPts val="0"/>
              </a:spcBef>
              <a:spcAft>
                <a:spcPts val="0"/>
              </a:spcAft>
              <a:buSzPts val="1400"/>
              <a:buChar char="○"/>
            </a:pPr>
            <a:r>
              <a:rPr lang="es"/>
              <a:t>Sentencias y estructuras de control</a:t>
            </a:r>
            <a:endParaRPr/>
          </a:p>
          <a:p>
            <a:pPr indent="-317500" lvl="1" marL="914400" marR="0" rtl="0" algn="l">
              <a:lnSpc>
                <a:spcPct val="115000"/>
              </a:lnSpc>
              <a:spcBef>
                <a:spcPts val="0"/>
              </a:spcBef>
              <a:spcAft>
                <a:spcPts val="0"/>
              </a:spcAft>
              <a:buSzPts val="1400"/>
              <a:buChar char="○"/>
            </a:pPr>
            <a:r>
              <a:rPr lang="es"/>
              <a:t>Datos, tipos y relaciones</a:t>
            </a:r>
            <a:endParaRPr/>
          </a:p>
          <a:p>
            <a:pPr indent="-317500" lvl="1" marL="914400" marR="0" rtl="0" algn="l">
              <a:lnSpc>
                <a:spcPct val="115000"/>
              </a:lnSpc>
              <a:spcBef>
                <a:spcPts val="0"/>
              </a:spcBef>
              <a:spcAft>
                <a:spcPts val="0"/>
              </a:spcAft>
              <a:buSzPts val="1400"/>
              <a:buChar char="○"/>
            </a:pPr>
            <a:r>
              <a:rPr lang="es"/>
              <a:t>Variables</a:t>
            </a:r>
            <a:endParaRPr/>
          </a:p>
          <a:p>
            <a:pPr indent="-317500" lvl="1" marL="914400" marR="0" rtl="0" algn="l">
              <a:lnSpc>
                <a:spcPct val="115000"/>
              </a:lnSpc>
              <a:spcBef>
                <a:spcPts val="0"/>
              </a:spcBef>
              <a:spcAft>
                <a:spcPts val="0"/>
              </a:spcAft>
              <a:buSzPts val="1400"/>
              <a:buChar char="○"/>
            </a:pPr>
            <a:r>
              <a:rPr lang="es"/>
              <a:t>Funciones</a:t>
            </a:r>
            <a:endParaRPr/>
          </a:p>
          <a:p>
            <a:pPr indent="0" lvl="0" marL="914400" marR="0" rtl="0" algn="l">
              <a:lnSpc>
                <a:spcPct val="115000"/>
              </a:lnSpc>
              <a:spcBef>
                <a:spcPts val="1600"/>
              </a:spcBef>
              <a:spcAft>
                <a:spcPts val="0"/>
              </a:spcAft>
              <a:buNone/>
            </a:pPr>
            <a:r>
              <a:t/>
            </a:r>
            <a:endParaRPr/>
          </a:p>
          <a:p>
            <a:pPr indent="0" lvl="0" marL="914400" marR="0" rtl="0" algn="l">
              <a:lnSpc>
                <a:spcPct val="115000"/>
              </a:lnSpc>
              <a:spcBef>
                <a:spcPts val="1600"/>
              </a:spcBef>
              <a:spcAft>
                <a:spcPts val="0"/>
              </a:spcAft>
              <a:buNone/>
            </a:pPr>
            <a:r>
              <a:t/>
            </a:r>
            <a:endParaRPr/>
          </a:p>
          <a:p>
            <a:pPr indent="0" lvl="0" marL="457200" rtl="0" algn="l">
              <a:lnSpc>
                <a:spcPct val="114000"/>
              </a:lnSpc>
              <a:spcBef>
                <a:spcPts val="3200"/>
              </a:spcBef>
              <a:spcAft>
                <a:spcPts val="1600"/>
              </a:spcAft>
              <a:buNone/>
            </a:pPr>
            <a:r>
              <a:t/>
            </a:r>
            <a:endParaRPr/>
          </a:p>
        </p:txBody>
      </p:sp>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Objetivos</a:t>
            </a:r>
            <a:endParaRPr/>
          </a:p>
        </p:txBody>
      </p:sp>
      <p:pic>
        <p:nvPicPr>
          <p:cNvPr descr="Logo keepcoding nuevo solo círculo (1).png" id="154" name="Google Shape;154;p28"/>
          <p:cNvPicPr preferRelativeResize="0"/>
          <p:nvPr/>
        </p:nvPicPr>
        <p:blipFill rotWithShape="1">
          <a:blip r:embed="rId3">
            <a:alphaModFix/>
          </a:blip>
          <a:srcRect b="0" l="0" r="0" t="0"/>
          <a:stretch/>
        </p:blipFill>
        <p:spPr>
          <a:xfrm>
            <a:off x="-580100" y="4125125"/>
            <a:ext cx="2023901" cy="1379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 calcmode="lin" valueType="num">
                                      <p:cBhvr additive="base">
                                        <p:cTn dur="300"/>
                                        <p:tgtEl>
                                          <p:spTgt spid="15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 calcmode="lin" valueType="num">
                                      <p:cBhvr additive="base">
                                        <p:cTn dur="300"/>
                                        <p:tgtEl>
                                          <p:spTgt spid="15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anim calcmode="lin" valueType="num">
                                      <p:cBhvr additive="base">
                                        <p:cTn dur="300"/>
                                        <p:tgtEl>
                                          <p:spTgt spid="15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2">
                                            <p:txEl>
                                              <p:pRg end="3" st="3"/>
                                            </p:txEl>
                                          </p:spTgt>
                                        </p:tgtEl>
                                        <p:attrNameLst>
                                          <p:attrName>style.visibility</p:attrName>
                                        </p:attrNameLst>
                                      </p:cBhvr>
                                      <p:to>
                                        <p:strVal val="visible"/>
                                      </p:to>
                                    </p:set>
                                    <p:anim calcmode="lin" valueType="num">
                                      <p:cBhvr additive="base">
                                        <p:cTn dur="300"/>
                                        <p:tgtEl>
                                          <p:spTgt spid="15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2">
                                            <p:txEl>
                                              <p:pRg end="4" st="4"/>
                                            </p:txEl>
                                          </p:spTgt>
                                        </p:tgtEl>
                                        <p:attrNameLst>
                                          <p:attrName>style.visibility</p:attrName>
                                        </p:attrNameLst>
                                      </p:cBhvr>
                                      <p:to>
                                        <p:strVal val="visible"/>
                                      </p:to>
                                    </p:set>
                                    <p:anim calcmode="lin" valueType="num">
                                      <p:cBhvr additive="base">
                                        <p:cTn dur="300"/>
                                        <p:tgtEl>
                                          <p:spTgt spid="152">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2">
                                            <p:txEl>
                                              <p:pRg end="5" st="5"/>
                                            </p:txEl>
                                          </p:spTgt>
                                        </p:tgtEl>
                                        <p:attrNameLst>
                                          <p:attrName>style.visibility</p:attrName>
                                        </p:attrNameLst>
                                      </p:cBhvr>
                                      <p:to>
                                        <p:strVal val="visible"/>
                                      </p:to>
                                    </p:set>
                                    <p:anim calcmode="lin" valueType="num">
                                      <p:cBhvr additive="base">
                                        <p:cTn dur="300"/>
                                        <p:tgtEl>
                                          <p:spTgt spid="152">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2">
                                            <p:txEl>
                                              <p:pRg end="6" st="6"/>
                                            </p:txEl>
                                          </p:spTgt>
                                        </p:tgtEl>
                                        <p:attrNameLst>
                                          <p:attrName>style.visibility</p:attrName>
                                        </p:attrNameLst>
                                      </p:cBhvr>
                                      <p:to>
                                        <p:strVal val="visible"/>
                                      </p:to>
                                    </p:set>
                                    <p:anim calcmode="lin" valueType="num">
                                      <p:cBhvr additive="base">
                                        <p:cTn dur="300"/>
                                        <p:tgtEl>
                                          <p:spTgt spid="152">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2">
                                            <p:txEl>
                                              <p:pRg end="7" st="7"/>
                                            </p:txEl>
                                          </p:spTgt>
                                        </p:tgtEl>
                                        <p:attrNameLst>
                                          <p:attrName>style.visibility</p:attrName>
                                        </p:attrNameLst>
                                      </p:cBhvr>
                                      <p:to>
                                        <p:strVal val="visible"/>
                                      </p:to>
                                    </p:set>
                                    <p:anim calcmode="lin" valueType="num">
                                      <p:cBhvr additive="base">
                                        <p:cTn dur="300"/>
                                        <p:tgtEl>
                                          <p:spTgt spid="152">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2">
                                            <p:txEl>
                                              <p:pRg end="8" st="8"/>
                                            </p:txEl>
                                          </p:spTgt>
                                        </p:tgtEl>
                                        <p:attrNameLst>
                                          <p:attrName>style.visibility</p:attrName>
                                        </p:attrNameLst>
                                      </p:cBhvr>
                                      <p:to>
                                        <p:strVal val="visible"/>
                                      </p:to>
                                    </p:set>
                                    <p:anim calcmode="lin" valueType="num">
                                      <p:cBhvr additive="base">
                                        <p:cTn dur="300"/>
                                        <p:tgtEl>
                                          <p:spTgt spid="152">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2">
                                            <p:txEl>
                                              <p:pRg end="9" st="9"/>
                                            </p:txEl>
                                          </p:spTgt>
                                        </p:tgtEl>
                                        <p:attrNameLst>
                                          <p:attrName>style.visibility</p:attrName>
                                        </p:attrNameLst>
                                      </p:cBhvr>
                                      <p:to>
                                        <p:strVal val="visible"/>
                                      </p:to>
                                    </p:set>
                                    <p:anim calcmode="lin" valueType="num">
                                      <p:cBhvr additive="base">
                                        <p:cTn dur="300"/>
                                        <p:tgtEl>
                                          <p:spTgt spid="152">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2">
                                            <p:txEl>
                                              <p:pRg end="10" st="10"/>
                                            </p:txEl>
                                          </p:spTgt>
                                        </p:tgtEl>
                                        <p:attrNameLst>
                                          <p:attrName>style.visibility</p:attrName>
                                        </p:attrNameLst>
                                      </p:cBhvr>
                                      <p:to>
                                        <p:strVal val="visible"/>
                                      </p:to>
                                    </p:set>
                                    <p:anim calcmode="lin" valueType="num">
                                      <p:cBhvr additive="base">
                                        <p:cTn dur="300"/>
                                        <p:tgtEl>
                                          <p:spTgt spid="152">
                                            <p:txEl>
                                              <p:pRg end="10" st="1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2">
                                            <p:txEl>
                                              <p:pRg end="11" st="11"/>
                                            </p:txEl>
                                          </p:spTgt>
                                        </p:tgtEl>
                                        <p:attrNameLst>
                                          <p:attrName>style.visibility</p:attrName>
                                        </p:attrNameLst>
                                      </p:cBhvr>
                                      <p:to>
                                        <p:strVal val="visible"/>
                                      </p:to>
                                    </p:set>
                                    <p:anim calcmode="lin" valueType="num">
                                      <p:cBhvr additive="base">
                                        <p:cTn dur="300"/>
                                        <p:tgtEl>
                                          <p:spTgt spid="152">
                                            <p:txEl>
                                              <p:pRg end="11" st="1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2">
                                            <p:txEl>
                                              <p:pRg end="12" st="12"/>
                                            </p:txEl>
                                          </p:spTgt>
                                        </p:tgtEl>
                                        <p:attrNameLst>
                                          <p:attrName>style.visibility</p:attrName>
                                        </p:attrNameLst>
                                      </p:cBhvr>
                                      <p:to>
                                        <p:strVal val="visible"/>
                                      </p:to>
                                    </p:set>
                                    <p:anim calcmode="lin" valueType="num">
                                      <p:cBhvr additive="base">
                                        <p:cTn dur="300"/>
                                        <p:tgtEl>
                                          <p:spTgt spid="152">
                                            <p:txEl>
                                              <p:pRg end="12" st="1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2">
                                            <p:txEl>
                                              <p:pRg end="13" st="13"/>
                                            </p:txEl>
                                          </p:spTgt>
                                        </p:tgtEl>
                                        <p:attrNameLst>
                                          <p:attrName>style.visibility</p:attrName>
                                        </p:attrNameLst>
                                      </p:cBhvr>
                                      <p:to>
                                        <p:strVal val="visible"/>
                                      </p:to>
                                    </p:set>
                                    <p:anim calcmode="lin" valueType="num">
                                      <p:cBhvr additive="base">
                                        <p:cTn dur="300"/>
                                        <p:tgtEl>
                                          <p:spTgt spid="152">
                                            <p:txEl>
                                              <p:pRg end="13" st="1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2">
                                            <p:txEl>
                                              <p:pRg end="14" st="14"/>
                                            </p:txEl>
                                          </p:spTgt>
                                        </p:tgtEl>
                                        <p:attrNameLst>
                                          <p:attrName>style.visibility</p:attrName>
                                        </p:attrNameLst>
                                      </p:cBhvr>
                                      <p:to>
                                        <p:strVal val="visible"/>
                                      </p:to>
                                    </p:set>
                                    <p:anim calcmode="lin" valueType="num">
                                      <p:cBhvr additive="base">
                                        <p:cTn dur="300"/>
                                        <p:tgtEl>
                                          <p:spTgt spid="152">
                                            <p:txEl>
                                              <p:pRg end="14" st="1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2">
                                            <p:txEl>
                                              <p:pRg end="15" st="15"/>
                                            </p:txEl>
                                          </p:spTgt>
                                        </p:tgtEl>
                                        <p:attrNameLst>
                                          <p:attrName>style.visibility</p:attrName>
                                        </p:attrNameLst>
                                      </p:cBhvr>
                                      <p:to>
                                        <p:strVal val="visible"/>
                                      </p:to>
                                    </p:set>
                                    <p:anim calcmode="lin" valueType="num">
                                      <p:cBhvr additive="base">
                                        <p:cTn dur="300"/>
                                        <p:tgtEl>
                                          <p:spTgt spid="152">
                                            <p:txEl>
                                              <p:pRg end="15" st="1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Ejemplo de funcionamiento (1)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404" name="Google Shape;404;p55"/>
          <p:cNvSpPr txBox="1"/>
          <p:nvPr>
            <p:ph idx="1" type="body"/>
          </p:nvPr>
        </p:nvSpPr>
        <p:spPr>
          <a:xfrm>
            <a:off x="969650" y="1152475"/>
            <a:ext cx="3768300" cy="3416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 sz="1400"/>
              <a:t>print(“Hola, mundo!”)</a:t>
            </a:r>
            <a:endParaRPr sz="1400"/>
          </a:p>
          <a:p>
            <a:pPr indent="0" lvl="0" marL="0" rtl="0" algn="l">
              <a:lnSpc>
                <a:spcPct val="100000"/>
              </a:lnSpc>
              <a:spcBef>
                <a:spcPts val="1600"/>
              </a:spcBef>
              <a:spcAft>
                <a:spcPts val="0"/>
              </a:spcAft>
              <a:buClr>
                <a:schemeClr val="dk1"/>
              </a:buClr>
              <a:buSzPts val="1100"/>
              <a:buFont typeface="Arial"/>
              <a:buNone/>
            </a:pPr>
            <a:r>
              <a:rPr b="1" lang="es" sz="1400">
                <a:latin typeface="Courier New"/>
                <a:ea typeface="Courier New"/>
                <a:cs typeface="Courier New"/>
                <a:sym typeface="Courier New"/>
              </a:rPr>
              <a:t>+- INICIO</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s" sz="1400">
                <a:latin typeface="Courier New"/>
                <a:ea typeface="Courier New"/>
                <a:cs typeface="Courier New"/>
                <a:sym typeface="Courier New"/>
              </a:rPr>
              <a:t>|    A ← 11</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s" sz="1400">
                <a:latin typeface="Courier New"/>
                <a:ea typeface="Courier New"/>
                <a:cs typeface="Courier New"/>
                <a:sym typeface="Courier New"/>
              </a:rPr>
              <a:t>|    B ← 60</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s" sz="1400">
                <a:latin typeface="Courier New"/>
                <a:ea typeface="Courier New"/>
                <a:cs typeface="Courier New"/>
                <a:sym typeface="Courier New"/>
              </a:rPr>
              <a:t>| 	{INI_BUCLE}</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s" sz="1400">
                <a:latin typeface="Courier New"/>
                <a:ea typeface="Courier New"/>
                <a:cs typeface="Courier New"/>
                <a:sym typeface="Courier New"/>
              </a:rPr>
              <a:t>|    &amp;B ← &amp;A</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s" sz="1400">
                <a:latin typeface="Courier New"/>
                <a:ea typeface="Courier New"/>
                <a:cs typeface="Courier New"/>
                <a:sym typeface="Courier New"/>
              </a:rPr>
              <a:t>|    A ← A + 1</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s" sz="1400">
                <a:latin typeface="Courier New"/>
                <a:ea typeface="Courier New"/>
                <a:cs typeface="Courier New"/>
                <a:sym typeface="Courier New"/>
              </a:rPr>
              <a:t>|    B ← B + 1</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s" sz="1400">
                <a:latin typeface="Courier New"/>
                <a:ea typeface="Courier New"/>
                <a:cs typeface="Courier New"/>
                <a:sym typeface="Courier New"/>
              </a:rPr>
              <a:t>|    +- SI &amp;A != /0 ENTONCES</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s" sz="1400">
                <a:latin typeface="Courier New"/>
                <a:ea typeface="Courier New"/>
                <a:cs typeface="Courier New"/>
                <a:sym typeface="Courier New"/>
              </a:rPr>
              <a:t>|    |    VE A {INI_BUCLE}</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s" sz="1400">
                <a:latin typeface="Courier New"/>
                <a:ea typeface="Courier New"/>
                <a:cs typeface="Courier New"/>
                <a:sym typeface="Courier New"/>
              </a:rPr>
              <a:t>|    +-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s" sz="1400">
                <a:latin typeface="Courier New"/>
                <a:ea typeface="Courier New"/>
                <a:cs typeface="Courier New"/>
                <a:sym typeface="Courier New"/>
              </a:rPr>
              <a:t>|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s" sz="1400">
                <a:latin typeface="Courier New"/>
                <a:ea typeface="Courier New"/>
                <a:cs typeface="Courier New"/>
                <a:sym typeface="Courier New"/>
              </a:rPr>
              <a:t>|    &amp;B ← &amp;A</a:t>
            </a:r>
            <a:endParaRPr b="1" sz="1400">
              <a:latin typeface="Courier New"/>
              <a:ea typeface="Courier New"/>
              <a:cs typeface="Courier New"/>
              <a:sym typeface="Courier New"/>
            </a:endParaRPr>
          </a:p>
          <a:p>
            <a:pPr indent="0" lvl="0" marL="0" rtl="0" algn="l">
              <a:lnSpc>
                <a:spcPct val="100000"/>
              </a:lnSpc>
              <a:spcBef>
                <a:spcPts val="0"/>
              </a:spcBef>
              <a:spcAft>
                <a:spcPts val="0"/>
              </a:spcAft>
              <a:buNone/>
            </a:pPr>
            <a:r>
              <a:rPr b="1" lang="es" sz="1400">
                <a:latin typeface="Courier New"/>
                <a:ea typeface="Courier New"/>
                <a:cs typeface="Courier New"/>
                <a:sym typeface="Courier New"/>
              </a:rPr>
              <a:t>+-</a:t>
            </a:r>
            <a:endParaRPr b="1" sz="1400">
              <a:latin typeface="Courier New"/>
              <a:ea typeface="Courier New"/>
              <a:cs typeface="Courier New"/>
              <a:sym typeface="Courier New"/>
            </a:endParaRPr>
          </a:p>
        </p:txBody>
      </p:sp>
      <p:pic>
        <p:nvPicPr>
          <p:cNvPr id="405" name="Google Shape;405;p55"/>
          <p:cNvPicPr preferRelativeResize="0"/>
          <p:nvPr/>
        </p:nvPicPr>
        <p:blipFill>
          <a:blip r:embed="rId3">
            <a:alphaModFix/>
          </a:blip>
          <a:stretch>
            <a:fillRect/>
          </a:stretch>
        </p:blipFill>
        <p:spPr>
          <a:xfrm>
            <a:off x="6156000" y="918000"/>
            <a:ext cx="2548800" cy="3712931"/>
          </a:xfrm>
          <a:prstGeom prst="rect">
            <a:avLst/>
          </a:prstGeom>
          <a:noFill/>
          <a:ln>
            <a:noFill/>
          </a:ln>
        </p:spPr>
      </p:pic>
      <p:pic>
        <p:nvPicPr>
          <p:cNvPr id="406" name="Google Shape;406;p55"/>
          <p:cNvPicPr preferRelativeResize="0"/>
          <p:nvPr/>
        </p:nvPicPr>
        <p:blipFill>
          <a:blip r:embed="rId4">
            <a:alphaModFix/>
          </a:blip>
          <a:stretch>
            <a:fillRect/>
          </a:stretch>
        </p:blipFill>
        <p:spPr>
          <a:xfrm>
            <a:off x="6159225" y="917100"/>
            <a:ext cx="2548499" cy="3711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04">
                                            <p:txEl>
                                              <p:pRg end="0" st="0"/>
                                            </p:txEl>
                                          </p:spTgt>
                                        </p:tgtEl>
                                        <p:attrNameLst>
                                          <p:attrName>style.visibility</p:attrName>
                                        </p:attrNameLst>
                                      </p:cBhvr>
                                      <p:to>
                                        <p:strVal val="visible"/>
                                      </p:to>
                                    </p:set>
                                    <p:anim calcmode="lin" valueType="num">
                                      <p:cBhvr additive="base">
                                        <p:cTn dur="300"/>
                                        <p:tgtEl>
                                          <p:spTgt spid="40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04">
                                            <p:txEl>
                                              <p:pRg end="1" st="1"/>
                                            </p:txEl>
                                          </p:spTgt>
                                        </p:tgtEl>
                                        <p:attrNameLst>
                                          <p:attrName>style.visibility</p:attrName>
                                        </p:attrNameLst>
                                      </p:cBhvr>
                                      <p:to>
                                        <p:strVal val="visible"/>
                                      </p:to>
                                    </p:set>
                                    <p:anim calcmode="lin" valueType="num">
                                      <p:cBhvr additive="base">
                                        <p:cTn dur="300"/>
                                        <p:tgtEl>
                                          <p:spTgt spid="40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04">
                                            <p:txEl>
                                              <p:pRg end="2" st="2"/>
                                            </p:txEl>
                                          </p:spTgt>
                                        </p:tgtEl>
                                        <p:attrNameLst>
                                          <p:attrName>style.visibility</p:attrName>
                                        </p:attrNameLst>
                                      </p:cBhvr>
                                      <p:to>
                                        <p:strVal val="visible"/>
                                      </p:to>
                                    </p:set>
                                    <p:anim calcmode="lin" valueType="num">
                                      <p:cBhvr additive="base">
                                        <p:cTn dur="300"/>
                                        <p:tgtEl>
                                          <p:spTgt spid="40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04">
                                            <p:txEl>
                                              <p:pRg end="3" st="3"/>
                                            </p:txEl>
                                          </p:spTgt>
                                        </p:tgtEl>
                                        <p:attrNameLst>
                                          <p:attrName>style.visibility</p:attrName>
                                        </p:attrNameLst>
                                      </p:cBhvr>
                                      <p:to>
                                        <p:strVal val="visible"/>
                                      </p:to>
                                    </p:set>
                                    <p:anim calcmode="lin" valueType="num">
                                      <p:cBhvr additive="base">
                                        <p:cTn dur="300"/>
                                        <p:tgtEl>
                                          <p:spTgt spid="40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04">
                                            <p:txEl>
                                              <p:pRg end="4" st="4"/>
                                            </p:txEl>
                                          </p:spTgt>
                                        </p:tgtEl>
                                        <p:attrNameLst>
                                          <p:attrName>style.visibility</p:attrName>
                                        </p:attrNameLst>
                                      </p:cBhvr>
                                      <p:to>
                                        <p:strVal val="visible"/>
                                      </p:to>
                                    </p:set>
                                    <p:anim calcmode="lin" valueType="num">
                                      <p:cBhvr additive="base">
                                        <p:cTn dur="300"/>
                                        <p:tgtEl>
                                          <p:spTgt spid="404">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04">
                                            <p:txEl>
                                              <p:pRg end="5" st="5"/>
                                            </p:txEl>
                                          </p:spTgt>
                                        </p:tgtEl>
                                        <p:attrNameLst>
                                          <p:attrName>style.visibility</p:attrName>
                                        </p:attrNameLst>
                                      </p:cBhvr>
                                      <p:to>
                                        <p:strVal val="visible"/>
                                      </p:to>
                                    </p:set>
                                    <p:anim calcmode="lin" valueType="num">
                                      <p:cBhvr additive="base">
                                        <p:cTn dur="300"/>
                                        <p:tgtEl>
                                          <p:spTgt spid="404">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04">
                                            <p:txEl>
                                              <p:pRg end="6" st="6"/>
                                            </p:txEl>
                                          </p:spTgt>
                                        </p:tgtEl>
                                        <p:attrNameLst>
                                          <p:attrName>style.visibility</p:attrName>
                                        </p:attrNameLst>
                                      </p:cBhvr>
                                      <p:to>
                                        <p:strVal val="visible"/>
                                      </p:to>
                                    </p:set>
                                    <p:anim calcmode="lin" valueType="num">
                                      <p:cBhvr additive="base">
                                        <p:cTn dur="300"/>
                                        <p:tgtEl>
                                          <p:spTgt spid="404">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04">
                                            <p:txEl>
                                              <p:pRg end="7" st="7"/>
                                            </p:txEl>
                                          </p:spTgt>
                                        </p:tgtEl>
                                        <p:attrNameLst>
                                          <p:attrName>style.visibility</p:attrName>
                                        </p:attrNameLst>
                                      </p:cBhvr>
                                      <p:to>
                                        <p:strVal val="visible"/>
                                      </p:to>
                                    </p:set>
                                    <p:anim calcmode="lin" valueType="num">
                                      <p:cBhvr additive="base">
                                        <p:cTn dur="300"/>
                                        <p:tgtEl>
                                          <p:spTgt spid="404">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04">
                                            <p:txEl>
                                              <p:pRg end="8" st="8"/>
                                            </p:txEl>
                                          </p:spTgt>
                                        </p:tgtEl>
                                        <p:attrNameLst>
                                          <p:attrName>style.visibility</p:attrName>
                                        </p:attrNameLst>
                                      </p:cBhvr>
                                      <p:to>
                                        <p:strVal val="visible"/>
                                      </p:to>
                                    </p:set>
                                    <p:anim calcmode="lin" valueType="num">
                                      <p:cBhvr additive="base">
                                        <p:cTn dur="300"/>
                                        <p:tgtEl>
                                          <p:spTgt spid="404">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04">
                                            <p:txEl>
                                              <p:pRg end="9" st="9"/>
                                            </p:txEl>
                                          </p:spTgt>
                                        </p:tgtEl>
                                        <p:attrNameLst>
                                          <p:attrName>style.visibility</p:attrName>
                                        </p:attrNameLst>
                                      </p:cBhvr>
                                      <p:to>
                                        <p:strVal val="visible"/>
                                      </p:to>
                                    </p:set>
                                    <p:anim calcmode="lin" valueType="num">
                                      <p:cBhvr additive="base">
                                        <p:cTn dur="300"/>
                                        <p:tgtEl>
                                          <p:spTgt spid="404">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04">
                                            <p:txEl>
                                              <p:pRg end="10" st="10"/>
                                            </p:txEl>
                                          </p:spTgt>
                                        </p:tgtEl>
                                        <p:attrNameLst>
                                          <p:attrName>style.visibility</p:attrName>
                                        </p:attrNameLst>
                                      </p:cBhvr>
                                      <p:to>
                                        <p:strVal val="visible"/>
                                      </p:to>
                                    </p:set>
                                    <p:anim calcmode="lin" valueType="num">
                                      <p:cBhvr additive="base">
                                        <p:cTn dur="300"/>
                                        <p:tgtEl>
                                          <p:spTgt spid="404">
                                            <p:txEl>
                                              <p:pRg end="10" st="1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04">
                                            <p:txEl>
                                              <p:pRg end="11" st="11"/>
                                            </p:txEl>
                                          </p:spTgt>
                                        </p:tgtEl>
                                        <p:attrNameLst>
                                          <p:attrName>style.visibility</p:attrName>
                                        </p:attrNameLst>
                                      </p:cBhvr>
                                      <p:to>
                                        <p:strVal val="visible"/>
                                      </p:to>
                                    </p:set>
                                    <p:anim calcmode="lin" valueType="num">
                                      <p:cBhvr additive="base">
                                        <p:cTn dur="300"/>
                                        <p:tgtEl>
                                          <p:spTgt spid="404">
                                            <p:txEl>
                                              <p:pRg end="11" st="1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04">
                                            <p:txEl>
                                              <p:pRg end="12" st="12"/>
                                            </p:txEl>
                                          </p:spTgt>
                                        </p:tgtEl>
                                        <p:attrNameLst>
                                          <p:attrName>style.visibility</p:attrName>
                                        </p:attrNameLst>
                                      </p:cBhvr>
                                      <p:to>
                                        <p:strVal val="visible"/>
                                      </p:to>
                                    </p:set>
                                    <p:anim calcmode="lin" valueType="num">
                                      <p:cBhvr additive="base">
                                        <p:cTn dur="300"/>
                                        <p:tgtEl>
                                          <p:spTgt spid="404">
                                            <p:txEl>
                                              <p:pRg end="12" st="1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04">
                                            <p:txEl>
                                              <p:pRg end="13" st="13"/>
                                            </p:txEl>
                                          </p:spTgt>
                                        </p:tgtEl>
                                        <p:attrNameLst>
                                          <p:attrName>style.visibility</p:attrName>
                                        </p:attrNameLst>
                                      </p:cBhvr>
                                      <p:to>
                                        <p:strVal val="visible"/>
                                      </p:to>
                                    </p:set>
                                    <p:anim calcmode="lin" valueType="num">
                                      <p:cBhvr additive="base">
                                        <p:cTn dur="300"/>
                                        <p:tgtEl>
                                          <p:spTgt spid="404">
                                            <p:txEl>
                                              <p:pRg end="13" st="1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
                            </p:stCondLst>
                            <p:childTnLst>
                              <p:par>
                                <p:cTn fill="hold" nodeType="afterEffect" presetClass="exit" presetID="10" presetSubtype="0">
                                  <p:stCondLst>
                                    <p:cond delay="0"/>
                                  </p:stCondLst>
                                  <p:childTnLst>
                                    <p:animEffect filter="fade" transition="out">
                                      <p:cBhvr>
                                        <p:cTn dur="300"/>
                                        <p:tgtEl>
                                          <p:spTgt spid="406"/>
                                        </p:tgtEl>
                                      </p:cBhvr>
                                    </p:animEffect>
                                    <p:set>
                                      <p:cBhvr>
                                        <p:cTn dur="1" fill="hold">
                                          <p:stCondLst>
                                            <p:cond delay="300"/>
                                          </p:stCondLst>
                                        </p:cTn>
                                        <p:tgtEl>
                                          <p:spTgt spid="406"/>
                                        </p:tgtEl>
                                        <p:attrNameLst>
                                          <p:attrName>style.visibility</p:attrName>
                                        </p:attrNameLst>
                                      </p:cBhvr>
                                      <p:to>
                                        <p:strVal val="hidden"/>
                                      </p:to>
                                    </p:se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3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Ejemplo de funcionamiento (2)</a:t>
            </a:r>
            <a:endParaRPr/>
          </a:p>
        </p:txBody>
      </p:sp>
      <p:sp>
        <p:nvSpPr>
          <p:cNvPr id="412" name="Google Shape;412;p56"/>
          <p:cNvSpPr txBox="1"/>
          <p:nvPr>
            <p:ph idx="1" type="body"/>
          </p:nvPr>
        </p:nvSpPr>
        <p:spPr>
          <a:xfrm>
            <a:off x="311700" y="1152475"/>
            <a:ext cx="5718300" cy="3521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s" sz="1800"/>
              <a:t>Simulación de proce</a:t>
            </a:r>
            <a:r>
              <a:rPr lang="es" sz="1800"/>
              <a:t>sador</a:t>
            </a:r>
            <a:endParaRPr sz="1800"/>
          </a:p>
          <a:p>
            <a:pPr indent="-317500" lvl="1" marL="914400" rtl="0" algn="l">
              <a:lnSpc>
                <a:spcPct val="115000"/>
              </a:lnSpc>
              <a:spcBef>
                <a:spcPts val="0"/>
              </a:spcBef>
              <a:spcAft>
                <a:spcPts val="0"/>
              </a:spcAft>
              <a:buSzPts val="1400"/>
              <a:buChar char="➢"/>
            </a:pPr>
            <a:r>
              <a:rPr lang="es" sz="1400" u="sng">
                <a:solidFill>
                  <a:schemeClr val="hlink"/>
                </a:solidFill>
                <a:hlinkClick r:id="rId3"/>
              </a:rPr>
              <a:t>Scratch</a:t>
            </a:r>
            <a:endParaRPr sz="1400"/>
          </a:p>
          <a:p>
            <a:pPr indent="-342900" lvl="0" marL="457200" rtl="0" algn="l">
              <a:lnSpc>
                <a:spcPct val="114000"/>
              </a:lnSpc>
              <a:spcBef>
                <a:spcPts val="1200"/>
              </a:spcBef>
              <a:spcAft>
                <a:spcPts val="0"/>
              </a:spcAft>
              <a:buSzPts val="1800"/>
              <a:buChar char="●"/>
            </a:pPr>
            <a:r>
              <a:rPr lang="es" sz="1800"/>
              <a:t>Instruccio</a:t>
            </a:r>
            <a:r>
              <a:rPr lang="es" sz="1800"/>
              <a:t>nes</a:t>
            </a:r>
            <a:endParaRPr sz="1800"/>
          </a:p>
          <a:p>
            <a:pPr indent="-158750" lvl="1" marL="360000" rtl="0" algn="l">
              <a:lnSpc>
                <a:spcPct val="114000"/>
              </a:lnSpc>
              <a:spcBef>
                <a:spcPts val="300"/>
              </a:spcBef>
              <a:spcAft>
                <a:spcPts val="0"/>
              </a:spcAft>
              <a:buSzPts val="1000"/>
              <a:buFont typeface="Courier New"/>
              <a:buChar char="➢"/>
            </a:pPr>
            <a:r>
              <a:rPr b="1" lang="es" sz="1000">
                <a:latin typeface="Courier New"/>
                <a:ea typeface="Courier New"/>
                <a:cs typeface="Courier New"/>
                <a:sym typeface="Courier New"/>
              </a:rPr>
              <a:t>000 - STOP</a:t>
            </a:r>
            <a:r>
              <a:rPr lang="es" sz="1000">
                <a:latin typeface="Courier New"/>
                <a:ea typeface="Courier New"/>
                <a:cs typeface="Courier New"/>
                <a:sym typeface="Courier New"/>
              </a:rPr>
              <a:t>: Para la ejecución del programa</a:t>
            </a:r>
            <a:endParaRPr sz="1000">
              <a:latin typeface="Courier New"/>
              <a:ea typeface="Courier New"/>
              <a:cs typeface="Courier New"/>
              <a:sym typeface="Courier New"/>
            </a:endParaRPr>
          </a:p>
          <a:p>
            <a:pPr indent="-158750" lvl="1" marL="360000" rtl="0" algn="l">
              <a:lnSpc>
                <a:spcPct val="114000"/>
              </a:lnSpc>
              <a:spcBef>
                <a:spcPts val="300"/>
              </a:spcBef>
              <a:spcAft>
                <a:spcPts val="0"/>
              </a:spcAft>
              <a:buSzPts val="1000"/>
              <a:buFont typeface="Courier New"/>
              <a:buChar char="➢"/>
            </a:pPr>
            <a:r>
              <a:rPr b="1" lang="es" sz="1000">
                <a:latin typeface="Courier New"/>
                <a:ea typeface="Courier New"/>
                <a:cs typeface="Courier New"/>
                <a:sym typeface="Courier New"/>
              </a:rPr>
              <a:t>001 - BULB_ON</a:t>
            </a:r>
            <a:r>
              <a:rPr lang="es" sz="1000">
                <a:latin typeface="Courier New"/>
                <a:ea typeface="Courier New"/>
                <a:cs typeface="Courier New"/>
                <a:sym typeface="Courier New"/>
              </a:rPr>
              <a:t>: Enciende la bombilla (100%)</a:t>
            </a:r>
            <a:endParaRPr sz="1000">
              <a:latin typeface="Courier New"/>
              <a:ea typeface="Courier New"/>
              <a:cs typeface="Courier New"/>
              <a:sym typeface="Courier New"/>
            </a:endParaRPr>
          </a:p>
          <a:p>
            <a:pPr indent="-158750" lvl="1" marL="360000" rtl="0" algn="l">
              <a:lnSpc>
                <a:spcPct val="114000"/>
              </a:lnSpc>
              <a:spcBef>
                <a:spcPts val="300"/>
              </a:spcBef>
              <a:spcAft>
                <a:spcPts val="0"/>
              </a:spcAft>
              <a:buSzPts val="1000"/>
              <a:buFont typeface="Courier New"/>
              <a:buChar char="➢"/>
            </a:pPr>
            <a:r>
              <a:rPr b="1" lang="es" sz="1000">
                <a:latin typeface="Courier New"/>
                <a:ea typeface="Courier New"/>
                <a:cs typeface="Courier New"/>
                <a:sym typeface="Courier New"/>
              </a:rPr>
              <a:t>010 - BULB_OFF</a:t>
            </a:r>
            <a:r>
              <a:rPr lang="es" sz="1000">
                <a:latin typeface="Courier New"/>
                <a:ea typeface="Courier New"/>
                <a:cs typeface="Courier New"/>
                <a:sym typeface="Courier New"/>
              </a:rPr>
              <a:t>: Apaga la bombilla (0%)</a:t>
            </a:r>
            <a:endParaRPr sz="1000">
              <a:latin typeface="Courier New"/>
              <a:ea typeface="Courier New"/>
              <a:cs typeface="Courier New"/>
              <a:sym typeface="Courier New"/>
            </a:endParaRPr>
          </a:p>
          <a:p>
            <a:pPr indent="-158750" lvl="1" marL="360000" rtl="0" algn="l">
              <a:lnSpc>
                <a:spcPct val="114000"/>
              </a:lnSpc>
              <a:spcBef>
                <a:spcPts val="300"/>
              </a:spcBef>
              <a:spcAft>
                <a:spcPts val="0"/>
              </a:spcAft>
              <a:buSzPts val="1000"/>
              <a:buFont typeface="Courier New"/>
              <a:buChar char="➢"/>
            </a:pPr>
            <a:r>
              <a:rPr b="1" lang="es" sz="1000">
                <a:latin typeface="Courier New"/>
                <a:ea typeface="Courier New"/>
                <a:cs typeface="Courier New"/>
                <a:sym typeface="Courier New"/>
              </a:rPr>
              <a:t>011 - BRIGTH10</a:t>
            </a:r>
            <a:r>
              <a:rPr lang="es" sz="1000">
                <a:latin typeface="Courier New"/>
                <a:ea typeface="Courier New"/>
                <a:cs typeface="Courier New"/>
                <a:sym typeface="Courier New"/>
              </a:rPr>
              <a:t>: Incrementa el brillo de la bombilla en 10%</a:t>
            </a:r>
            <a:endParaRPr sz="1000">
              <a:latin typeface="Courier New"/>
              <a:ea typeface="Courier New"/>
              <a:cs typeface="Courier New"/>
              <a:sym typeface="Courier New"/>
            </a:endParaRPr>
          </a:p>
          <a:p>
            <a:pPr indent="-158750" lvl="1" marL="360000" rtl="0" algn="l">
              <a:lnSpc>
                <a:spcPct val="114000"/>
              </a:lnSpc>
              <a:spcBef>
                <a:spcPts val="300"/>
              </a:spcBef>
              <a:spcAft>
                <a:spcPts val="0"/>
              </a:spcAft>
              <a:buSzPts val="1000"/>
              <a:buFont typeface="Courier New"/>
              <a:buChar char="➢"/>
            </a:pPr>
            <a:r>
              <a:rPr b="1" lang="es" sz="1000">
                <a:latin typeface="Courier New"/>
                <a:ea typeface="Courier New"/>
                <a:cs typeface="Courier New"/>
                <a:sym typeface="Courier New"/>
              </a:rPr>
              <a:t>100 - DIM10</a:t>
            </a:r>
            <a:r>
              <a:rPr lang="es" sz="1000">
                <a:latin typeface="Courier New"/>
                <a:ea typeface="Courier New"/>
                <a:cs typeface="Courier New"/>
                <a:sym typeface="Courier New"/>
              </a:rPr>
              <a:t>: Decrementa el brillo de la bombilla en 10%</a:t>
            </a:r>
            <a:endParaRPr sz="1000">
              <a:latin typeface="Courier New"/>
              <a:ea typeface="Courier New"/>
              <a:cs typeface="Courier New"/>
              <a:sym typeface="Courier New"/>
            </a:endParaRPr>
          </a:p>
          <a:p>
            <a:pPr indent="-158750" lvl="1" marL="360000" rtl="0" algn="l">
              <a:lnSpc>
                <a:spcPct val="114000"/>
              </a:lnSpc>
              <a:spcBef>
                <a:spcPts val="300"/>
              </a:spcBef>
              <a:spcAft>
                <a:spcPts val="0"/>
              </a:spcAft>
              <a:buSzPts val="1000"/>
              <a:buFont typeface="Courier New"/>
              <a:buChar char="➢"/>
            </a:pPr>
            <a:r>
              <a:rPr b="1" lang="es" sz="1000">
                <a:latin typeface="Courier New"/>
                <a:ea typeface="Courier New"/>
                <a:cs typeface="Courier New"/>
                <a:sym typeface="Courier New"/>
              </a:rPr>
              <a:t>101 - SKIP_ON</a:t>
            </a:r>
            <a:r>
              <a:rPr lang="es" sz="1000">
                <a:latin typeface="Courier New"/>
                <a:ea typeface="Courier New"/>
                <a:cs typeface="Courier New"/>
                <a:sym typeface="Courier New"/>
              </a:rPr>
              <a:t>: Si la bombilla está al 100% se salta la siguiente instrucción</a:t>
            </a:r>
            <a:endParaRPr sz="1000">
              <a:latin typeface="Courier New"/>
              <a:ea typeface="Courier New"/>
              <a:cs typeface="Courier New"/>
              <a:sym typeface="Courier New"/>
            </a:endParaRPr>
          </a:p>
          <a:p>
            <a:pPr indent="-158750" lvl="1" marL="360000" rtl="0" algn="l">
              <a:lnSpc>
                <a:spcPct val="114000"/>
              </a:lnSpc>
              <a:spcBef>
                <a:spcPts val="300"/>
              </a:spcBef>
              <a:spcAft>
                <a:spcPts val="0"/>
              </a:spcAft>
              <a:buSzPts val="1000"/>
              <a:buFont typeface="Courier New"/>
              <a:buChar char="➢"/>
            </a:pPr>
            <a:r>
              <a:rPr b="1" lang="es" sz="1000">
                <a:latin typeface="Courier New"/>
                <a:ea typeface="Courier New"/>
                <a:cs typeface="Courier New"/>
                <a:sym typeface="Courier New"/>
              </a:rPr>
              <a:t>110 - SKIP_OFF</a:t>
            </a:r>
            <a:r>
              <a:rPr lang="es" sz="1000">
                <a:latin typeface="Courier New"/>
                <a:ea typeface="Courier New"/>
                <a:cs typeface="Courier New"/>
                <a:sym typeface="Courier New"/>
              </a:rPr>
              <a:t>: Si la bombilla está al 0% se salta la siguiente instrucción</a:t>
            </a:r>
            <a:endParaRPr sz="1000">
              <a:latin typeface="Courier New"/>
              <a:ea typeface="Courier New"/>
              <a:cs typeface="Courier New"/>
              <a:sym typeface="Courier New"/>
            </a:endParaRPr>
          </a:p>
          <a:p>
            <a:pPr indent="-158750" lvl="1" marL="360000" rtl="0" algn="l">
              <a:lnSpc>
                <a:spcPct val="114000"/>
              </a:lnSpc>
              <a:spcBef>
                <a:spcPts val="300"/>
              </a:spcBef>
              <a:spcAft>
                <a:spcPts val="0"/>
              </a:spcAft>
              <a:buSzPts val="1000"/>
              <a:buFont typeface="Courier New"/>
              <a:buChar char="➢"/>
            </a:pPr>
            <a:r>
              <a:rPr b="1" lang="es" sz="1000">
                <a:latin typeface="Courier New"/>
                <a:ea typeface="Courier New"/>
                <a:cs typeface="Courier New"/>
                <a:sym typeface="Courier New"/>
              </a:rPr>
              <a:t>	111 - GOTO_INI</a:t>
            </a:r>
            <a:r>
              <a:rPr lang="es" sz="1000">
                <a:latin typeface="Courier New"/>
                <a:ea typeface="Courier New"/>
                <a:cs typeface="Courier New"/>
                <a:sym typeface="Courier New"/>
              </a:rPr>
              <a:t>: Empieza el programa desde el principio otra vez.</a:t>
            </a:r>
            <a:endParaRPr sz="1400"/>
          </a:p>
        </p:txBody>
      </p:sp>
      <p:pic>
        <p:nvPicPr>
          <p:cNvPr id="413" name="Google Shape;413;p56"/>
          <p:cNvPicPr preferRelativeResize="0"/>
          <p:nvPr/>
        </p:nvPicPr>
        <p:blipFill>
          <a:blip r:embed="rId4">
            <a:alphaModFix/>
          </a:blip>
          <a:stretch>
            <a:fillRect/>
          </a:stretch>
        </p:blipFill>
        <p:spPr>
          <a:xfrm>
            <a:off x="5767125" y="1085550"/>
            <a:ext cx="3208326" cy="24974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12">
                                            <p:txEl>
                                              <p:pRg end="0" st="0"/>
                                            </p:txEl>
                                          </p:spTgt>
                                        </p:tgtEl>
                                        <p:attrNameLst>
                                          <p:attrName>style.visibility</p:attrName>
                                        </p:attrNameLst>
                                      </p:cBhvr>
                                      <p:to>
                                        <p:strVal val="visible"/>
                                      </p:to>
                                    </p:set>
                                    <p:anim calcmode="lin" valueType="num">
                                      <p:cBhvr additive="base">
                                        <p:cTn dur="300"/>
                                        <p:tgtEl>
                                          <p:spTgt spid="41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12">
                                            <p:txEl>
                                              <p:pRg end="1" st="1"/>
                                            </p:txEl>
                                          </p:spTgt>
                                        </p:tgtEl>
                                        <p:attrNameLst>
                                          <p:attrName>style.visibility</p:attrName>
                                        </p:attrNameLst>
                                      </p:cBhvr>
                                      <p:to>
                                        <p:strVal val="visible"/>
                                      </p:to>
                                    </p:set>
                                    <p:anim calcmode="lin" valueType="num">
                                      <p:cBhvr additive="base">
                                        <p:cTn dur="300"/>
                                        <p:tgtEl>
                                          <p:spTgt spid="41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12">
                                            <p:txEl>
                                              <p:pRg end="2" st="2"/>
                                            </p:txEl>
                                          </p:spTgt>
                                        </p:tgtEl>
                                        <p:attrNameLst>
                                          <p:attrName>style.visibility</p:attrName>
                                        </p:attrNameLst>
                                      </p:cBhvr>
                                      <p:to>
                                        <p:strVal val="visible"/>
                                      </p:to>
                                    </p:set>
                                    <p:anim calcmode="lin" valueType="num">
                                      <p:cBhvr additive="base">
                                        <p:cTn dur="300"/>
                                        <p:tgtEl>
                                          <p:spTgt spid="41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12">
                                            <p:txEl>
                                              <p:pRg end="3" st="3"/>
                                            </p:txEl>
                                          </p:spTgt>
                                        </p:tgtEl>
                                        <p:attrNameLst>
                                          <p:attrName>style.visibility</p:attrName>
                                        </p:attrNameLst>
                                      </p:cBhvr>
                                      <p:to>
                                        <p:strVal val="visible"/>
                                      </p:to>
                                    </p:set>
                                    <p:anim calcmode="lin" valueType="num">
                                      <p:cBhvr additive="base">
                                        <p:cTn dur="300"/>
                                        <p:tgtEl>
                                          <p:spTgt spid="41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12">
                                            <p:txEl>
                                              <p:pRg end="4" st="4"/>
                                            </p:txEl>
                                          </p:spTgt>
                                        </p:tgtEl>
                                        <p:attrNameLst>
                                          <p:attrName>style.visibility</p:attrName>
                                        </p:attrNameLst>
                                      </p:cBhvr>
                                      <p:to>
                                        <p:strVal val="visible"/>
                                      </p:to>
                                    </p:set>
                                    <p:anim calcmode="lin" valueType="num">
                                      <p:cBhvr additive="base">
                                        <p:cTn dur="300"/>
                                        <p:tgtEl>
                                          <p:spTgt spid="412">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12">
                                            <p:txEl>
                                              <p:pRg end="5" st="5"/>
                                            </p:txEl>
                                          </p:spTgt>
                                        </p:tgtEl>
                                        <p:attrNameLst>
                                          <p:attrName>style.visibility</p:attrName>
                                        </p:attrNameLst>
                                      </p:cBhvr>
                                      <p:to>
                                        <p:strVal val="visible"/>
                                      </p:to>
                                    </p:set>
                                    <p:anim calcmode="lin" valueType="num">
                                      <p:cBhvr additive="base">
                                        <p:cTn dur="300"/>
                                        <p:tgtEl>
                                          <p:spTgt spid="412">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12">
                                            <p:txEl>
                                              <p:pRg end="6" st="6"/>
                                            </p:txEl>
                                          </p:spTgt>
                                        </p:tgtEl>
                                        <p:attrNameLst>
                                          <p:attrName>style.visibility</p:attrName>
                                        </p:attrNameLst>
                                      </p:cBhvr>
                                      <p:to>
                                        <p:strVal val="visible"/>
                                      </p:to>
                                    </p:set>
                                    <p:anim calcmode="lin" valueType="num">
                                      <p:cBhvr additive="base">
                                        <p:cTn dur="300"/>
                                        <p:tgtEl>
                                          <p:spTgt spid="412">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12">
                                            <p:txEl>
                                              <p:pRg end="7" st="7"/>
                                            </p:txEl>
                                          </p:spTgt>
                                        </p:tgtEl>
                                        <p:attrNameLst>
                                          <p:attrName>style.visibility</p:attrName>
                                        </p:attrNameLst>
                                      </p:cBhvr>
                                      <p:to>
                                        <p:strVal val="visible"/>
                                      </p:to>
                                    </p:set>
                                    <p:anim calcmode="lin" valueType="num">
                                      <p:cBhvr additive="base">
                                        <p:cTn dur="300"/>
                                        <p:tgtEl>
                                          <p:spTgt spid="412">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12">
                                            <p:txEl>
                                              <p:pRg end="8" st="8"/>
                                            </p:txEl>
                                          </p:spTgt>
                                        </p:tgtEl>
                                        <p:attrNameLst>
                                          <p:attrName>style.visibility</p:attrName>
                                        </p:attrNameLst>
                                      </p:cBhvr>
                                      <p:to>
                                        <p:strVal val="visible"/>
                                      </p:to>
                                    </p:set>
                                    <p:anim calcmode="lin" valueType="num">
                                      <p:cBhvr additive="base">
                                        <p:cTn dur="300"/>
                                        <p:tgtEl>
                                          <p:spTgt spid="412">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12">
                                            <p:txEl>
                                              <p:pRg end="9" st="9"/>
                                            </p:txEl>
                                          </p:spTgt>
                                        </p:tgtEl>
                                        <p:attrNameLst>
                                          <p:attrName>style.visibility</p:attrName>
                                        </p:attrNameLst>
                                      </p:cBhvr>
                                      <p:to>
                                        <p:strVal val="visible"/>
                                      </p:to>
                                    </p:set>
                                    <p:anim calcmode="lin" valueType="num">
                                      <p:cBhvr additive="base">
                                        <p:cTn dur="300"/>
                                        <p:tgtEl>
                                          <p:spTgt spid="412">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12">
                                            <p:txEl>
                                              <p:pRg end="10" st="10"/>
                                            </p:txEl>
                                          </p:spTgt>
                                        </p:tgtEl>
                                        <p:attrNameLst>
                                          <p:attrName>style.visibility</p:attrName>
                                        </p:attrNameLst>
                                      </p:cBhvr>
                                      <p:to>
                                        <p:strVal val="visible"/>
                                      </p:to>
                                    </p:set>
                                    <p:anim calcmode="lin" valueType="num">
                                      <p:cBhvr additive="base">
                                        <p:cTn dur="300"/>
                                        <p:tgtEl>
                                          <p:spTgt spid="412">
                                            <p:txEl>
                                              <p:pRg end="10" st="1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Trabajando con números</a:t>
            </a:r>
            <a:endParaRPr/>
          </a:p>
        </p:txBody>
      </p:sp>
      <p:sp>
        <p:nvSpPr>
          <p:cNvPr id="419" name="Google Shape;419;p5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a:t>Crear un programa que:</a:t>
            </a:r>
            <a:endParaRPr/>
          </a:p>
          <a:p>
            <a:pPr indent="-304800" lvl="1" marL="914400" rtl="0" algn="l">
              <a:spcBef>
                <a:spcPts val="0"/>
              </a:spcBef>
              <a:spcAft>
                <a:spcPts val="0"/>
              </a:spcAft>
              <a:buSzPts val="1200"/>
              <a:buChar char="○"/>
            </a:pPr>
            <a:r>
              <a:rPr lang="es"/>
              <a:t>Pida 2 números</a:t>
            </a:r>
            <a:endParaRPr/>
          </a:p>
          <a:p>
            <a:pPr indent="-304800" lvl="1" marL="914400" rtl="0" algn="l">
              <a:spcBef>
                <a:spcPts val="0"/>
              </a:spcBef>
              <a:spcAft>
                <a:spcPts val="0"/>
              </a:spcAft>
              <a:buSzPts val="1200"/>
              <a:buChar char="○"/>
            </a:pPr>
            <a:r>
              <a:rPr lang="es"/>
              <a:t>Los divida entre 10</a:t>
            </a:r>
            <a:endParaRPr/>
          </a:p>
          <a:p>
            <a:pPr indent="-304800" lvl="1" marL="914400" rtl="0" algn="l">
              <a:lnSpc>
                <a:spcPct val="112000"/>
              </a:lnSpc>
              <a:spcBef>
                <a:spcPts val="0"/>
              </a:spcBef>
              <a:spcAft>
                <a:spcPts val="0"/>
              </a:spcAft>
              <a:buSzPts val="1200"/>
              <a:buChar char="○"/>
            </a:pPr>
            <a:r>
              <a:rPr lang="es"/>
              <a:t>Devuelva su suma, resta, multiplicación y división</a:t>
            </a:r>
            <a:endParaRPr/>
          </a:p>
          <a:p>
            <a:pPr indent="-317500" lvl="0" marL="457200" rtl="0" algn="l">
              <a:lnSpc>
                <a:spcPct val="113000"/>
              </a:lnSpc>
              <a:spcBef>
                <a:spcPts val="1600"/>
              </a:spcBef>
              <a:spcAft>
                <a:spcPts val="0"/>
              </a:spcAft>
              <a:buSzPts val="1400"/>
              <a:buChar char="●"/>
            </a:pPr>
            <a:r>
              <a:rPr lang="es"/>
              <a:t>Restricciones</a:t>
            </a:r>
            <a:endParaRPr/>
          </a:p>
          <a:p>
            <a:pPr indent="-304800" lvl="1" marL="914400" rtl="0" algn="l">
              <a:lnSpc>
                <a:spcPct val="113000"/>
              </a:lnSpc>
              <a:spcBef>
                <a:spcPts val="0"/>
              </a:spcBef>
              <a:spcAft>
                <a:spcPts val="0"/>
              </a:spcAft>
              <a:buSzPts val="1200"/>
              <a:buChar char="○"/>
            </a:pPr>
            <a:r>
              <a:rPr lang="es"/>
              <a:t>Separar claramente la entrada, transformación de datos y salida</a:t>
            </a:r>
            <a:endParaRPr/>
          </a:p>
          <a:p>
            <a:pPr indent="-317500" lvl="0" marL="457200" rtl="0" algn="l">
              <a:lnSpc>
                <a:spcPct val="113000"/>
              </a:lnSpc>
              <a:spcBef>
                <a:spcPts val="0"/>
              </a:spcBef>
              <a:spcAft>
                <a:spcPts val="0"/>
              </a:spcAft>
              <a:buSzPts val="1400"/>
              <a:buChar char="●"/>
            </a:pPr>
            <a:r>
              <a:rPr lang="es"/>
              <a:t>Reto</a:t>
            </a:r>
            <a:endParaRPr/>
          </a:p>
          <a:p>
            <a:pPr indent="-304800" lvl="1" marL="914400" rtl="0" algn="l">
              <a:lnSpc>
                <a:spcPct val="113000"/>
              </a:lnSpc>
              <a:spcBef>
                <a:spcPts val="0"/>
              </a:spcBef>
              <a:spcAft>
                <a:spcPts val="0"/>
              </a:spcAft>
              <a:buSzPts val="1200"/>
              <a:buChar char="○"/>
            </a:pPr>
            <a:r>
              <a:rPr lang="es"/>
              <a:t>Formatear la salida</a:t>
            </a:r>
            <a:endParaRPr/>
          </a:p>
          <a:p>
            <a:pPr indent="-304800" lvl="1" marL="914400" rtl="0" algn="l">
              <a:lnSpc>
                <a:spcPct val="113000"/>
              </a:lnSpc>
              <a:spcBef>
                <a:spcPts val="0"/>
              </a:spcBef>
              <a:spcAft>
                <a:spcPts val="0"/>
              </a:spcAft>
              <a:buSzPts val="1200"/>
              <a:buChar char="○"/>
            </a:pPr>
            <a:r>
              <a:rPr lang="es"/>
              <a:t>Gestionar el error si se introducen número no enteros </a:t>
            </a:r>
            <a:endParaRPr/>
          </a:p>
        </p:txBody>
      </p:sp>
      <p:sp>
        <p:nvSpPr>
          <p:cNvPr id="420" name="Google Shape;420;p57"/>
          <p:cNvSpPr txBox="1"/>
          <p:nvPr>
            <p:ph idx="2" type="body"/>
          </p:nvPr>
        </p:nvSpPr>
        <p:spPr>
          <a:xfrm>
            <a:off x="4832400" y="1152475"/>
            <a:ext cx="3999900" cy="3416400"/>
          </a:xfrm>
          <a:prstGeom prst="rect">
            <a:avLst/>
          </a:prstGeom>
          <a:solidFill>
            <a:srgbClr val="FFFFB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l">
              <a:lnSpc>
                <a:spcPct val="114000"/>
              </a:lnSpc>
              <a:spcBef>
                <a:spcPts val="0"/>
              </a:spcBef>
              <a:spcAft>
                <a:spcPts val="0"/>
              </a:spcAft>
              <a:buNone/>
            </a:pPr>
            <a:r>
              <a:rPr lang="es">
                <a:latin typeface="Courier New"/>
                <a:ea typeface="Courier New"/>
                <a:cs typeface="Courier New"/>
                <a:sym typeface="Courier New"/>
              </a:rPr>
              <a:t>Introduzca un número: 12</a:t>
            </a:r>
            <a:endParaRPr>
              <a:latin typeface="Courier New"/>
              <a:ea typeface="Courier New"/>
              <a:cs typeface="Courier New"/>
              <a:sym typeface="Courier New"/>
            </a:endParaRPr>
          </a:p>
          <a:p>
            <a:pPr indent="0" lvl="0" marL="457200" rtl="0" algn="l">
              <a:lnSpc>
                <a:spcPct val="114000"/>
              </a:lnSpc>
              <a:spcBef>
                <a:spcPts val="300"/>
              </a:spcBef>
              <a:spcAft>
                <a:spcPts val="0"/>
              </a:spcAft>
              <a:buNone/>
            </a:pPr>
            <a:r>
              <a:rPr lang="es">
                <a:latin typeface="Courier New"/>
                <a:ea typeface="Courier New"/>
                <a:cs typeface="Courier New"/>
                <a:sym typeface="Courier New"/>
              </a:rPr>
              <a:t>Introduzca otro número: 13</a:t>
            </a:r>
            <a:endParaRPr>
              <a:latin typeface="Courier New"/>
              <a:ea typeface="Courier New"/>
              <a:cs typeface="Courier New"/>
              <a:sym typeface="Courier New"/>
            </a:endParaRPr>
          </a:p>
          <a:p>
            <a:pPr indent="0" lvl="0" marL="457200" rtl="0" algn="l">
              <a:lnSpc>
                <a:spcPct val="114000"/>
              </a:lnSpc>
              <a:spcBef>
                <a:spcPts val="300"/>
              </a:spcBef>
              <a:spcAft>
                <a:spcPts val="0"/>
              </a:spcAft>
              <a:buNone/>
            </a:pPr>
            <a:r>
              <a:t/>
            </a:r>
            <a:endParaRPr>
              <a:latin typeface="Courier New"/>
              <a:ea typeface="Courier New"/>
              <a:cs typeface="Courier New"/>
              <a:sym typeface="Courier New"/>
            </a:endParaRPr>
          </a:p>
          <a:p>
            <a:pPr indent="0" lvl="0" marL="457200" rtl="0" algn="l">
              <a:lnSpc>
                <a:spcPct val="114000"/>
              </a:lnSpc>
              <a:spcBef>
                <a:spcPts val="300"/>
              </a:spcBef>
              <a:spcAft>
                <a:spcPts val="0"/>
              </a:spcAft>
              <a:buNone/>
            </a:pPr>
            <a:r>
              <a:rPr lang="es">
                <a:latin typeface="Courier New"/>
                <a:ea typeface="Courier New"/>
                <a:cs typeface="Courier New"/>
                <a:sym typeface="Courier New"/>
              </a:rPr>
              <a:t>1.2 + 1.3 = 2.5</a:t>
            </a:r>
            <a:endParaRPr>
              <a:latin typeface="Courier New"/>
              <a:ea typeface="Courier New"/>
              <a:cs typeface="Courier New"/>
              <a:sym typeface="Courier New"/>
            </a:endParaRPr>
          </a:p>
          <a:p>
            <a:pPr indent="0" lvl="0" marL="457200" rtl="0" algn="l">
              <a:lnSpc>
                <a:spcPct val="114000"/>
              </a:lnSpc>
              <a:spcBef>
                <a:spcPts val="300"/>
              </a:spcBef>
              <a:spcAft>
                <a:spcPts val="0"/>
              </a:spcAft>
              <a:buNone/>
            </a:pPr>
            <a:r>
              <a:rPr lang="es">
                <a:latin typeface="Courier New"/>
                <a:ea typeface="Courier New"/>
                <a:cs typeface="Courier New"/>
                <a:sym typeface="Courier New"/>
              </a:rPr>
              <a:t>1.2 - 1.3 = -0.1</a:t>
            </a:r>
            <a:endParaRPr>
              <a:latin typeface="Courier New"/>
              <a:ea typeface="Courier New"/>
              <a:cs typeface="Courier New"/>
              <a:sym typeface="Courier New"/>
            </a:endParaRPr>
          </a:p>
          <a:p>
            <a:pPr indent="0" lvl="0" marL="457200" rtl="0" algn="l">
              <a:lnSpc>
                <a:spcPct val="114000"/>
              </a:lnSpc>
              <a:spcBef>
                <a:spcPts val="300"/>
              </a:spcBef>
              <a:spcAft>
                <a:spcPts val="0"/>
              </a:spcAft>
              <a:buNone/>
            </a:pPr>
            <a:r>
              <a:rPr lang="es">
                <a:latin typeface="Courier New"/>
                <a:ea typeface="Courier New"/>
                <a:cs typeface="Courier New"/>
                <a:sym typeface="Courier New"/>
              </a:rPr>
              <a:t>1.2 · 1.3 = 1.56</a:t>
            </a:r>
            <a:endParaRPr>
              <a:latin typeface="Courier New"/>
              <a:ea typeface="Courier New"/>
              <a:cs typeface="Courier New"/>
              <a:sym typeface="Courier New"/>
            </a:endParaRPr>
          </a:p>
          <a:p>
            <a:pPr indent="0" lvl="0" marL="457200" rtl="0" algn="l">
              <a:lnSpc>
                <a:spcPct val="114000"/>
              </a:lnSpc>
              <a:spcBef>
                <a:spcPts val="300"/>
              </a:spcBef>
              <a:spcAft>
                <a:spcPts val="300"/>
              </a:spcAft>
              <a:buNone/>
            </a:pPr>
            <a:r>
              <a:rPr lang="es">
                <a:latin typeface="Courier New"/>
                <a:ea typeface="Courier New"/>
                <a:cs typeface="Courier New"/>
                <a:sym typeface="Courier New"/>
              </a:rPr>
              <a:t>1.2 / 1.3 = 0.92</a:t>
            </a:r>
            <a:endParaRPr>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Tipo de dato numérico</a:t>
            </a:r>
            <a:endParaRPr/>
          </a:p>
        </p:txBody>
      </p:sp>
      <p:sp>
        <p:nvSpPr>
          <p:cNvPr id="426" name="Google Shape;426;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s"/>
              <a:t>Almacenan valor</a:t>
            </a:r>
            <a:endParaRPr/>
          </a:p>
          <a:p>
            <a:pPr indent="-317500" lvl="1" marL="914400" rtl="0" algn="l">
              <a:lnSpc>
                <a:spcPct val="150000"/>
              </a:lnSpc>
              <a:spcBef>
                <a:spcPts val="0"/>
              </a:spcBef>
              <a:spcAft>
                <a:spcPts val="0"/>
              </a:spcAft>
              <a:buSzPts val="1400"/>
              <a:buChar char="○"/>
            </a:pPr>
            <a:r>
              <a:rPr lang="es"/>
              <a:t>Realizan operaciones aritméticas</a:t>
            </a:r>
            <a:endParaRPr/>
          </a:p>
          <a:p>
            <a:pPr indent="-342900" lvl="0" marL="457200" rtl="0" algn="l">
              <a:lnSpc>
                <a:spcPct val="150000"/>
              </a:lnSpc>
              <a:spcBef>
                <a:spcPts val="1600"/>
              </a:spcBef>
              <a:spcAft>
                <a:spcPts val="0"/>
              </a:spcAft>
              <a:buSzPts val="1800"/>
              <a:buChar char="●"/>
            </a:pPr>
            <a:r>
              <a:rPr lang="es"/>
              <a:t>Tipos de números</a:t>
            </a:r>
            <a:endParaRPr/>
          </a:p>
          <a:p>
            <a:pPr indent="-317500" lvl="1" marL="914400" rtl="0" algn="l">
              <a:lnSpc>
                <a:spcPct val="150000"/>
              </a:lnSpc>
              <a:spcBef>
                <a:spcPts val="0"/>
              </a:spcBef>
              <a:spcAft>
                <a:spcPts val="0"/>
              </a:spcAft>
              <a:buSzPts val="1400"/>
              <a:buChar char="○"/>
            </a:pPr>
            <a:r>
              <a:rPr lang="es"/>
              <a:t>Enteros (int)</a:t>
            </a:r>
            <a:endParaRPr/>
          </a:p>
          <a:p>
            <a:pPr indent="-317500" lvl="1" marL="914400" rtl="0" algn="l">
              <a:lnSpc>
                <a:spcPct val="150000"/>
              </a:lnSpc>
              <a:spcBef>
                <a:spcPts val="0"/>
              </a:spcBef>
              <a:spcAft>
                <a:spcPts val="0"/>
              </a:spcAft>
              <a:buSzPts val="1400"/>
              <a:buChar char="○"/>
            </a:pPr>
            <a:r>
              <a:rPr lang="es"/>
              <a:t>Decimales (float)</a:t>
            </a:r>
            <a:endParaRPr/>
          </a:p>
          <a:p>
            <a:pPr indent="-317500" lvl="2" marL="1371600" rtl="0" algn="l">
              <a:lnSpc>
                <a:spcPct val="150000"/>
              </a:lnSpc>
              <a:spcBef>
                <a:spcPts val="0"/>
              </a:spcBef>
              <a:spcAft>
                <a:spcPts val="0"/>
              </a:spcAft>
              <a:buSzPts val="1400"/>
              <a:buChar char="■"/>
            </a:pPr>
            <a:r>
              <a:rPr lang="es"/>
              <a:t>Racionales: Cociente entre dos enteros</a:t>
            </a:r>
            <a:endParaRPr/>
          </a:p>
          <a:p>
            <a:pPr indent="-317500" lvl="2" marL="1371600" rtl="0" algn="l">
              <a:lnSpc>
                <a:spcPct val="150000"/>
              </a:lnSpc>
              <a:spcBef>
                <a:spcPts val="0"/>
              </a:spcBef>
              <a:spcAft>
                <a:spcPts val="0"/>
              </a:spcAft>
              <a:buSzPts val="1400"/>
              <a:buChar char="■"/>
            </a:pPr>
            <a:r>
              <a:rPr lang="es"/>
              <a:t>Irracionales: El resto de números</a:t>
            </a:r>
            <a:endParaRPr/>
          </a:p>
          <a:p>
            <a:pPr indent="0" lvl="0" marL="914400" rtl="0" algn="l">
              <a:lnSpc>
                <a:spcPct val="150000"/>
              </a:lnSpc>
              <a:spcBef>
                <a:spcPts val="160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Almacenamiento de Números - Precisión</a:t>
            </a:r>
            <a:endParaRPr/>
          </a:p>
        </p:txBody>
      </p:sp>
      <p:sp>
        <p:nvSpPr>
          <p:cNvPr id="432" name="Google Shape;432;p5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184150" lvl="0" marL="179999" rtl="0" algn="l">
              <a:lnSpc>
                <a:spcPct val="150000"/>
              </a:lnSpc>
              <a:spcBef>
                <a:spcPts val="0"/>
              </a:spcBef>
              <a:spcAft>
                <a:spcPts val="0"/>
              </a:spcAft>
              <a:buSzPts val="1400"/>
              <a:buChar char="●"/>
            </a:pPr>
            <a:r>
              <a:rPr b="1" lang="es"/>
              <a:t>El problema de la precisión</a:t>
            </a:r>
            <a:endParaRPr b="1"/>
          </a:p>
          <a:p>
            <a:pPr indent="-180975" lvl="1" marL="450000" rtl="0" algn="l">
              <a:lnSpc>
                <a:spcPct val="150000"/>
              </a:lnSpc>
              <a:spcBef>
                <a:spcPts val="0"/>
              </a:spcBef>
              <a:spcAft>
                <a:spcPts val="0"/>
              </a:spcAft>
              <a:buSzPts val="1200"/>
              <a:buChar char="○"/>
            </a:pPr>
            <a:r>
              <a:rPr lang="es"/>
              <a:t>Python 0.1 + 0.2 = 0.30000000000000004</a:t>
            </a:r>
            <a:endParaRPr/>
          </a:p>
          <a:p>
            <a:pPr indent="-184150" lvl="0" marL="179999" rtl="0" algn="l">
              <a:lnSpc>
                <a:spcPct val="150000"/>
              </a:lnSpc>
              <a:spcBef>
                <a:spcPts val="1600"/>
              </a:spcBef>
              <a:spcAft>
                <a:spcPts val="0"/>
              </a:spcAft>
              <a:buSzPts val="1400"/>
              <a:buChar char="●"/>
            </a:pPr>
            <a:r>
              <a:rPr lang="es"/>
              <a:t>Los ordenadores mecánicos son decimales</a:t>
            </a:r>
            <a:endParaRPr/>
          </a:p>
          <a:p>
            <a:pPr indent="-180975" lvl="1" marL="450000" rtl="0" algn="l">
              <a:lnSpc>
                <a:spcPct val="150000"/>
              </a:lnSpc>
              <a:spcBef>
                <a:spcPts val="0"/>
              </a:spcBef>
              <a:spcAft>
                <a:spcPts val="0"/>
              </a:spcAft>
              <a:buSzPts val="1200"/>
              <a:buChar char="○"/>
            </a:pPr>
            <a:r>
              <a:rPr lang="es"/>
              <a:t>Diez</a:t>
            </a:r>
            <a:r>
              <a:rPr lang="es" sz="1400">
                <a:latin typeface="Arial"/>
                <a:ea typeface="Arial"/>
                <a:cs typeface="Arial"/>
                <a:sym typeface="Arial"/>
              </a:rPr>
              <a:t> dígitos → D</a:t>
            </a:r>
            <a:r>
              <a:rPr lang="es"/>
              <a:t>iez</a:t>
            </a:r>
            <a:r>
              <a:rPr lang="es" sz="1400">
                <a:latin typeface="Arial"/>
                <a:ea typeface="Arial"/>
                <a:cs typeface="Arial"/>
                <a:sym typeface="Arial"/>
              </a:rPr>
              <a:t> señales </a:t>
            </a:r>
            <a:r>
              <a:rPr lang="es"/>
              <a:t> → Ruedas dentadas</a:t>
            </a:r>
            <a:r>
              <a:rPr lang="es" sz="1400">
                <a:latin typeface="Arial"/>
                <a:ea typeface="Arial"/>
                <a:cs typeface="Arial"/>
                <a:sym typeface="Arial"/>
              </a:rPr>
              <a:t> </a:t>
            </a:r>
            <a:endParaRPr sz="1400">
              <a:latin typeface="Arial"/>
              <a:ea typeface="Arial"/>
              <a:cs typeface="Arial"/>
              <a:sym typeface="Arial"/>
            </a:endParaRPr>
          </a:p>
          <a:p>
            <a:pPr indent="-184150" lvl="0" marL="179999" rtl="0" algn="l">
              <a:lnSpc>
                <a:spcPct val="150000"/>
              </a:lnSpc>
              <a:spcBef>
                <a:spcPts val="1600"/>
              </a:spcBef>
              <a:spcAft>
                <a:spcPts val="0"/>
              </a:spcAft>
              <a:buSzPts val="1400"/>
              <a:buChar char="●"/>
            </a:pPr>
            <a:r>
              <a:rPr lang="es"/>
              <a:t>Los ordenadores electrónicos son binarios</a:t>
            </a:r>
            <a:endParaRPr/>
          </a:p>
          <a:p>
            <a:pPr indent="-180975" lvl="1" marL="450000" rtl="0" algn="l">
              <a:lnSpc>
                <a:spcPct val="150000"/>
              </a:lnSpc>
              <a:spcBef>
                <a:spcPts val="0"/>
              </a:spcBef>
              <a:spcAft>
                <a:spcPts val="0"/>
              </a:spcAft>
              <a:buSzPts val="1200"/>
              <a:buChar char="○"/>
            </a:pPr>
            <a:r>
              <a:rPr lang="es"/>
              <a:t>Dos dígitos → Dos señales </a:t>
            </a:r>
            <a:r>
              <a:rPr lang="es"/>
              <a:t> → Voltaje eléctrico</a:t>
            </a:r>
            <a:r>
              <a:rPr lang="es"/>
              <a:t> </a:t>
            </a:r>
            <a:endParaRPr/>
          </a:p>
          <a:p>
            <a:pPr indent="-180975" lvl="1" marL="450000" rtl="0" algn="l">
              <a:lnSpc>
                <a:spcPct val="150000"/>
              </a:lnSpc>
              <a:spcBef>
                <a:spcPts val="0"/>
              </a:spcBef>
              <a:spcAft>
                <a:spcPts val="0"/>
              </a:spcAft>
              <a:buSzPts val="1200"/>
              <a:buChar char="○"/>
            </a:pPr>
            <a:r>
              <a:rPr lang="es"/>
              <a:t>Sistemas de numeración → </a:t>
            </a:r>
            <a:r>
              <a:rPr lang="es" u="sng">
                <a:solidFill>
                  <a:schemeClr val="hlink"/>
                </a:solidFill>
                <a:hlinkClick r:id="rId3"/>
              </a:rPr>
              <a:t>Scratch</a:t>
            </a:r>
            <a:r>
              <a:rPr lang="es"/>
              <a:t> </a:t>
            </a:r>
            <a:endParaRPr/>
          </a:p>
          <a:p>
            <a:pPr indent="0" lvl="0" marL="914400" rtl="0" algn="l">
              <a:lnSpc>
                <a:spcPct val="150000"/>
              </a:lnSpc>
              <a:spcBef>
                <a:spcPts val="1600"/>
              </a:spcBef>
              <a:spcAft>
                <a:spcPts val="1600"/>
              </a:spcAft>
              <a:buNone/>
            </a:pPr>
            <a:r>
              <a:t/>
            </a:r>
            <a:endParaRPr/>
          </a:p>
        </p:txBody>
      </p:sp>
      <p:pic>
        <p:nvPicPr>
          <p:cNvPr id="433" name="Google Shape;433;p59">
            <a:hlinkClick r:id="rId4"/>
          </p:cNvPr>
          <p:cNvPicPr preferRelativeResize="0"/>
          <p:nvPr/>
        </p:nvPicPr>
        <p:blipFill>
          <a:blip r:embed="rId5">
            <a:alphaModFix/>
          </a:blip>
          <a:stretch>
            <a:fillRect/>
          </a:stretch>
        </p:blipFill>
        <p:spPr>
          <a:xfrm>
            <a:off x="4311600" y="1178750"/>
            <a:ext cx="4527876" cy="1393001"/>
          </a:xfrm>
          <a:prstGeom prst="rect">
            <a:avLst/>
          </a:prstGeom>
          <a:noFill/>
          <a:ln>
            <a:noFill/>
          </a:ln>
        </p:spPr>
      </p:pic>
      <p:pic>
        <p:nvPicPr>
          <p:cNvPr id="434" name="Google Shape;434;p59">
            <a:hlinkClick r:id="rId6"/>
          </p:cNvPr>
          <p:cNvPicPr preferRelativeResize="0"/>
          <p:nvPr/>
        </p:nvPicPr>
        <p:blipFill>
          <a:blip r:embed="rId7">
            <a:alphaModFix/>
          </a:blip>
          <a:stretch>
            <a:fillRect/>
          </a:stretch>
        </p:blipFill>
        <p:spPr>
          <a:xfrm>
            <a:off x="5066250" y="2732775"/>
            <a:ext cx="2941467" cy="1836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pic>
        <p:nvPicPr>
          <p:cNvPr id="439" name="Google Shape;439;p60"/>
          <p:cNvPicPr preferRelativeResize="0"/>
          <p:nvPr/>
        </p:nvPicPr>
        <p:blipFill>
          <a:blip r:embed="rId3">
            <a:alphaModFix/>
          </a:blip>
          <a:stretch>
            <a:fillRect/>
          </a:stretch>
        </p:blipFill>
        <p:spPr>
          <a:xfrm>
            <a:off x="159025" y="964925"/>
            <a:ext cx="3734324" cy="3508696"/>
          </a:xfrm>
          <a:prstGeom prst="rect">
            <a:avLst/>
          </a:prstGeom>
          <a:noFill/>
          <a:ln>
            <a:noFill/>
          </a:ln>
        </p:spPr>
      </p:pic>
      <p:sp>
        <p:nvSpPr>
          <p:cNvPr id="440" name="Google Shape;440;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Almacenamiento de Números - Representación</a:t>
            </a:r>
            <a:endParaRPr/>
          </a:p>
        </p:txBody>
      </p:sp>
      <p:pic>
        <p:nvPicPr>
          <p:cNvPr id="441" name="Google Shape;441;p60"/>
          <p:cNvPicPr preferRelativeResize="0"/>
          <p:nvPr/>
        </p:nvPicPr>
        <p:blipFill>
          <a:blip r:embed="rId4">
            <a:alphaModFix/>
          </a:blip>
          <a:stretch>
            <a:fillRect/>
          </a:stretch>
        </p:blipFill>
        <p:spPr>
          <a:xfrm>
            <a:off x="4312800" y="1178750"/>
            <a:ext cx="4527876" cy="1393001"/>
          </a:xfrm>
          <a:prstGeom prst="rect">
            <a:avLst/>
          </a:prstGeom>
          <a:noFill/>
          <a:ln>
            <a:noFill/>
          </a:ln>
        </p:spPr>
      </p:pic>
      <p:pic>
        <p:nvPicPr>
          <p:cNvPr id="442" name="Google Shape;442;p60">
            <a:hlinkClick r:id="rId5"/>
          </p:cNvPr>
          <p:cNvPicPr preferRelativeResize="0"/>
          <p:nvPr/>
        </p:nvPicPr>
        <p:blipFill>
          <a:blip r:embed="rId6">
            <a:alphaModFix/>
          </a:blip>
          <a:stretch>
            <a:fillRect/>
          </a:stretch>
        </p:blipFill>
        <p:spPr>
          <a:xfrm>
            <a:off x="5065200" y="2732775"/>
            <a:ext cx="2941467" cy="1836100"/>
          </a:xfrm>
          <a:prstGeom prst="rect">
            <a:avLst/>
          </a:prstGeom>
          <a:noFill/>
          <a:ln>
            <a:noFill/>
          </a:ln>
        </p:spPr>
      </p:pic>
      <p:sp>
        <p:nvSpPr>
          <p:cNvPr id="443" name="Google Shape;443;p60"/>
          <p:cNvSpPr txBox="1"/>
          <p:nvPr/>
        </p:nvSpPr>
        <p:spPr>
          <a:xfrm>
            <a:off x="4218846" y="1093825"/>
            <a:ext cx="4610100" cy="33798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9600">
                <a:latin typeface="Fira Sans"/>
                <a:ea typeface="Fira Sans"/>
                <a:cs typeface="Fira Sans"/>
                <a:sym typeface="Fira Sans"/>
              </a:rPr>
              <a:t>48,125</a:t>
            </a:r>
            <a:endParaRPr sz="9600">
              <a:latin typeface="Fira Sans"/>
              <a:ea typeface="Fira Sans"/>
              <a:cs typeface="Fira Sans"/>
              <a:sym typeface="Fir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43"/>
                                        </p:tgtEl>
                                        <p:attrNameLst>
                                          <p:attrName>style.visibility</p:attrName>
                                        </p:attrNameLst>
                                      </p:cBhvr>
                                      <p:to>
                                        <p:strVal val="visible"/>
                                      </p:to>
                                    </p:set>
                                    <p:anim calcmode="lin" valueType="num">
                                      <p:cBhvr additive="base">
                                        <p:cTn dur="300"/>
                                        <p:tgtEl>
                                          <p:spTgt spid="443"/>
                                        </p:tgtEl>
                                        <p:attrNameLst>
                                          <p:attrName>ppt_w</p:attrName>
                                        </p:attrNameLst>
                                      </p:cBhvr>
                                      <p:tavLst>
                                        <p:tav fmla="" tm="0">
                                          <p:val>
                                            <p:strVal val="0"/>
                                          </p:val>
                                        </p:tav>
                                        <p:tav fmla="" tm="100000">
                                          <p:val>
                                            <p:strVal val="#ppt_w"/>
                                          </p:val>
                                        </p:tav>
                                      </p:tavLst>
                                    </p:anim>
                                    <p:anim calcmode="lin" valueType="num">
                                      <p:cBhvr additive="base">
                                        <p:cTn dur="300"/>
                                        <p:tgtEl>
                                          <p:spTgt spid="44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Funciones</a:t>
            </a:r>
            <a:endParaRPr/>
          </a:p>
        </p:txBody>
      </p:sp>
      <p:sp>
        <p:nvSpPr>
          <p:cNvPr id="449" name="Google Shape;449;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s"/>
              <a:t>Bloques de código etiquetados por un nombre</a:t>
            </a:r>
            <a:endParaRPr/>
          </a:p>
          <a:p>
            <a:pPr indent="-317500" lvl="1" marL="914400" rtl="0" algn="l">
              <a:lnSpc>
                <a:spcPct val="150000"/>
              </a:lnSpc>
              <a:spcBef>
                <a:spcPts val="0"/>
              </a:spcBef>
              <a:spcAft>
                <a:spcPts val="0"/>
              </a:spcAft>
              <a:buSzPts val="1400"/>
              <a:buChar char="○"/>
            </a:pPr>
            <a:r>
              <a:rPr lang="es"/>
              <a:t>Pueden invocarse por su nombre</a:t>
            </a:r>
            <a:endParaRPr/>
          </a:p>
          <a:p>
            <a:pPr indent="-317500" lvl="1" marL="914400" rtl="0" algn="l">
              <a:lnSpc>
                <a:spcPct val="150000"/>
              </a:lnSpc>
              <a:spcBef>
                <a:spcPts val="0"/>
              </a:spcBef>
              <a:spcAft>
                <a:spcPts val="0"/>
              </a:spcAft>
              <a:buSzPts val="1400"/>
              <a:buChar char="○"/>
            </a:pPr>
            <a:r>
              <a:rPr lang="es"/>
              <a:t>Se les puede pasar parámetros (variables de entrada)</a:t>
            </a:r>
            <a:endParaRPr/>
          </a:p>
          <a:p>
            <a:pPr indent="-317500" lvl="1" marL="914400" rtl="0" algn="l">
              <a:lnSpc>
                <a:spcPct val="150000"/>
              </a:lnSpc>
              <a:spcBef>
                <a:spcPts val="0"/>
              </a:spcBef>
              <a:spcAft>
                <a:spcPts val="0"/>
              </a:spcAft>
              <a:buSzPts val="1400"/>
              <a:buChar char="○"/>
            </a:pPr>
            <a:r>
              <a:rPr lang="es"/>
              <a:t>Pueden devolver un resultado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49">
                                            <p:txEl>
                                              <p:pRg end="0" st="0"/>
                                            </p:txEl>
                                          </p:spTgt>
                                        </p:tgtEl>
                                        <p:attrNameLst>
                                          <p:attrName>style.visibility</p:attrName>
                                        </p:attrNameLst>
                                      </p:cBhvr>
                                      <p:to>
                                        <p:strVal val="visible"/>
                                      </p:to>
                                    </p:set>
                                    <p:anim calcmode="lin" valueType="num">
                                      <p:cBhvr additive="base">
                                        <p:cTn dur="300"/>
                                        <p:tgtEl>
                                          <p:spTgt spid="44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49">
                                            <p:txEl>
                                              <p:pRg end="1" st="1"/>
                                            </p:txEl>
                                          </p:spTgt>
                                        </p:tgtEl>
                                        <p:attrNameLst>
                                          <p:attrName>style.visibility</p:attrName>
                                        </p:attrNameLst>
                                      </p:cBhvr>
                                      <p:to>
                                        <p:strVal val="visible"/>
                                      </p:to>
                                    </p:set>
                                    <p:anim calcmode="lin" valueType="num">
                                      <p:cBhvr additive="base">
                                        <p:cTn dur="300"/>
                                        <p:tgtEl>
                                          <p:spTgt spid="44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49">
                                            <p:txEl>
                                              <p:pRg end="2" st="2"/>
                                            </p:txEl>
                                          </p:spTgt>
                                        </p:tgtEl>
                                        <p:attrNameLst>
                                          <p:attrName>style.visibility</p:attrName>
                                        </p:attrNameLst>
                                      </p:cBhvr>
                                      <p:to>
                                        <p:strVal val="visible"/>
                                      </p:to>
                                    </p:set>
                                    <p:anim calcmode="lin" valueType="num">
                                      <p:cBhvr additive="base">
                                        <p:cTn dur="300"/>
                                        <p:tgtEl>
                                          <p:spTgt spid="44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49">
                                            <p:txEl>
                                              <p:pRg end="3" st="3"/>
                                            </p:txEl>
                                          </p:spTgt>
                                        </p:tgtEl>
                                        <p:attrNameLst>
                                          <p:attrName>style.visibility</p:attrName>
                                        </p:attrNameLst>
                                      </p:cBhvr>
                                      <p:to>
                                        <p:strVal val="visible"/>
                                      </p:to>
                                    </p:set>
                                    <p:anim calcmode="lin" valueType="num">
                                      <p:cBhvr additive="base">
                                        <p:cTn dur="300"/>
                                        <p:tgtEl>
                                          <p:spTgt spid="449">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Iteraciones</a:t>
            </a:r>
            <a:endParaRPr/>
          </a:p>
        </p:txBody>
      </p:sp>
      <p:sp>
        <p:nvSpPr>
          <p:cNvPr id="455" name="Google Shape;455;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s"/>
              <a:t>Son repeticiones de bloques de código en función de ciertas condiciones lógicas</a:t>
            </a:r>
            <a:endParaRPr/>
          </a:p>
          <a:p>
            <a:pPr indent="-317500" lvl="1" marL="914400" rtl="0" algn="l">
              <a:lnSpc>
                <a:spcPct val="150000"/>
              </a:lnSpc>
              <a:spcBef>
                <a:spcPts val="0"/>
              </a:spcBef>
              <a:spcAft>
                <a:spcPts val="0"/>
              </a:spcAft>
              <a:buSzPts val="1400"/>
              <a:buChar char="○"/>
            </a:pPr>
            <a:r>
              <a:rPr b="1" lang="es"/>
              <a:t>while</a:t>
            </a:r>
            <a:r>
              <a:rPr lang="es"/>
              <a:t> COND01</a:t>
            </a:r>
            <a:endParaRPr/>
          </a:p>
          <a:p>
            <a:pPr indent="-317500" lvl="2" marL="1371600" rtl="0" algn="l">
              <a:lnSpc>
                <a:spcPct val="150000"/>
              </a:lnSpc>
              <a:spcBef>
                <a:spcPts val="0"/>
              </a:spcBef>
              <a:spcAft>
                <a:spcPts val="0"/>
              </a:spcAft>
              <a:buSzPts val="1400"/>
              <a:buChar char="■"/>
            </a:pPr>
            <a:r>
              <a:rPr lang="es"/>
              <a:t>El bloque se ejecutará mientras la </a:t>
            </a:r>
            <a:r>
              <a:rPr lang="es"/>
              <a:t>condición</a:t>
            </a:r>
            <a:r>
              <a:rPr lang="es"/>
              <a:t> COND01 sea verdadera</a:t>
            </a:r>
            <a:endParaRPr/>
          </a:p>
          <a:p>
            <a:pPr indent="-317500" lvl="1" marL="914400" rtl="0" algn="l">
              <a:lnSpc>
                <a:spcPct val="150000"/>
              </a:lnSpc>
              <a:spcBef>
                <a:spcPts val="0"/>
              </a:spcBef>
              <a:spcAft>
                <a:spcPts val="0"/>
              </a:spcAft>
              <a:buSzPts val="1400"/>
              <a:buChar char="○"/>
            </a:pPr>
            <a:r>
              <a:rPr b="1" lang="es"/>
              <a:t>until </a:t>
            </a:r>
            <a:r>
              <a:rPr lang="es"/>
              <a:t>COND01</a:t>
            </a:r>
            <a:endParaRPr/>
          </a:p>
          <a:p>
            <a:pPr indent="-317500" lvl="2" marL="1371600" rtl="0" algn="l">
              <a:lnSpc>
                <a:spcPct val="150000"/>
              </a:lnSpc>
              <a:spcBef>
                <a:spcPts val="0"/>
              </a:spcBef>
              <a:spcAft>
                <a:spcPts val="0"/>
              </a:spcAft>
              <a:buSzPts val="1400"/>
              <a:buChar char="■"/>
            </a:pPr>
            <a:r>
              <a:rPr lang="es"/>
              <a:t>El bloque se ejecutará mientras la condición COND01 sea falsa (o hasta que sea verdadera)</a:t>
            </a:r>
            <a:endParaRPr/>
          </a:p>
          <a:p>
            <a:pPr indent="-317500" lvl="1" marL="914400" rtl="0" algn="l">
              <a:lnSpc>
                <a:spcPct val="150000"/>
              </a:lnSpc>
              <a:spcBef>
                <a:spcPts val="0"/>
              </a:spcBef>
              <a:spcAft>
                <a:spcPts val="0"/>
              </a:spcAft>
              <a:buSzPts val="1400"/>
              <a:buChar char="○"/>
            </a:pPr>
            <a:r>
              <a:rPr b="1" lang="es"/>
              <a:t>for/repeat</a:t>
            </a:r>
            <a:r>
              <a:rPr lang="es"/>
              <a:t> N</a:t>
            </a:r>
            <a:endParaRPr/>
          </a:p>
          <a:p>
            <a:pPr indent="-317500" lvl="2" marL="1371600" rtl="0" algn="l">
              <a:lnSpc>
                <a:spcPct val="150000"/>
              </a:lnSpc>
              <a:spcBef>
                <a:spcPts val="0"/>
              </a:spcBef>
              <a:spcAft>
                <a:spcPts val="0"/>
              </a:spcAft>
              <a:buSzPts val="1400"/>
              <a:buChar char="■"/>
            </a:pPr>
            <a:r>
              <a:rPr lang="es"/>
              <a:t>El bloque se repetirá N veces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55">
                                            <p:txEl>
                                              <p:pRg end="0" st="0"/>
                                            </p:txEl>
                                          </p:spTgt>
                                        </p:tgtEl>
                                        <p:attrNameLst>
                                          <p:attrName>style.visibility</p:attrName>
                                        </p:attrNameLst>
                                      </p:cBhvr>
                                      <p:to>
                                        <p:strVal val="visible"/>
                                      </p:to>
                                    </p:set>
                                    <p:anim calcmode="lin" valueType="num">
                                      <p:cBhvr additive="base">
                                        <p:cTn dur="300"/>
                                        <p:tgtEl>
                                          <p:spTgt spid="45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55">
                                            <p:txEl>
                                              <p:pRg end="1" st="1"/>
                                            </p:txEl>
                                          </p:spTgt>
                                        </p:tgtEl>
                                        <p:attrNameLst>
                                          <p:attrName>style.visibility</p:attrName>
                                        </p:attrNameLst>
                                      </p:cBhvr>
                                      <p:to>
                                        <p:strVal val="visible"/>
                                      </p:to>
                                    </p:set>
                                    <p:anim calcmode="lin" valueType="num">
                                      <p:cBhvr additive="base">
                                        <p:cTn dur="300"/>
                                        <p:tgtEl>
                                          <p:spTgt spid="45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55">
                                            <p:txEl>
                                              <p:pRg end="2" st="2"/>
                                            </p:txEl>
                                          </p:spTgt>
                                        </p:tgtEl>
                                        <p:attrNameLst>
                                          <p:attrName>style.visibility</p:attrName>
                                        </p:attrNameLst>
                                      </p:cBhvr>
                                      <p:to>
                                        <p:strVal val="visible"/>
                                      </p:to>
                                    </p:set>
                                    <p:anim calcmode="lin" valueType="num">
                                      <p:cBhvr additive="base">
                                        <p:cTn dur="300"/>
                                        <p:tgtEl>
                                          <p:spTgt spid="45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55">
                                            <p:txEl>
                                              <p:pRg end="3" st="3"/>
                                            </p:txEl>
                                          </p:spTgt>
                                        </p:tgtEl>
                                        <p:attrNameLst>
                                          <p:attrName>style.visibility</p:attrName>
                                        </p:attrNameLst>
                                      </p:cBhvr>
                                      <p:to>
                                        <p:strVal val="visible"/>
                                      </p:to>
                                    </p:set>
                                    <p:anim calcmode="lin" valueType="num">
                                      <p:cBhvr additive="base">
                                        <p:cTn dur="300"/>
                                        <p:tgtEl>
                                          <p:spTgt spid="455">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55">
                                            <p:txEl>
                                              <p:pRg end="4" st="4"/>
                                            </p:txEl>
                                          </p:spTgt>
                                        </p:tgtEl>
                                        <p:attrNameLst>
                                          <p:attrName>style.visibility</p:attrName>
                                        </p:attrNameLst>
                                      </p:cBhvr>
                                      <p:to>
                                        <p:strVal val="visible"/>
                                      </p:to>
                                    </p:set>
                                    <p:anim calcmode="lin" valueType="num">
                                      <p:cBhvr additive="base">
                                        <p:cTn dur="300"/>
                                        <p:tgtEl>
                                          <p:spTgt spid="455">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55">
                                            <p:txEl>
                                              <p:pRg end="5" st="5"/>
                                            </p:txEl>
                                          </p:spTgt>
                                        </p:tgtEl>
                                        <p:attrNameLst>
                                          <p:attrName>style.visibility</p:attrName>
                                        </p:attrNameLst>
                                      </p:cBhvr>
                                      <p:to>
                                        <p:strVal val="visible"/>
                                      </p:to>
                                    </p:set>
                                    <p:anim calcmode="lin" valueType="num">
                                      <p:cBhvr additive="base">
                                        <p:cTn dur="300"/>
                                        <p:tgtEl>
                                          <p:spTgt spid="455">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55">
                                            <p:txEl>
                                              <p:pRg end="6" st="6"/>
                                            </p:txEl>
                                          </p:spTgt>
                                        </p:tgtEl>
                                        <p:attrNameLst>
                                          <p:attrName>style.visibility</p:attrName>
                                        </p:attrNameLst>
                                      </p:cBhvr>
                                      <p:to>
                                        <p:strVal val="visible"/>
                                      </p:to>
                                    </p:set>
                                    <p:anim calcmode="lin" valueType="num">
                                      <p:cBhvr additive="base">
                                        <p:cTn dur="300"/>
                                        <p:tgtEl>
                                          <p:spTgt spid="455">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Iteraciones</a:t>
            </a:r>
            <a:endParaRPr/>
          </a:p>
        </p:txBody>
      </p:sp>
      <p:sp>
        <p:nvSpPr>
          <p:cNvPr id="461" name="Google Shape;461;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s"/>
              <a:t>Ejercicio Clásico.</a:t>
            </a:r>
            <a:endParaRPr/>
          </a:p>
          <a:p>
            <a:pPr indent="-317500" lvl="1" marL="914400" rtl="0" algn="l">
              <a:lnSpc>
                <a:spcPct val="150000"/>
              </a:lnSpc>
              <a:spcBef>
                <a:spcPts val="0"/>
              </a:spcBef>
              <a:spcAft>
                <a:spcPts val="0"/>
              </a:spcAft>
              <a:buSzPts val="1400"/>
              <a:buChar char="○"/>
            </a:pPr>
            <a:r>
              <a:rPr lang="es"/>
              <a:t>Calla niño y hazme la suma de los 100 primeros números</a:t>
            </a:r>
            <a:endParaRPr/>
          </a:p>
          <a:p>
            <a:pPr indent="-342900" lvl="0" marL="457200" rtl="0" algn="l">
              <a:lnSpc>
                <a:spcPct val="150000"/>
              </a:lnSpc>
              <a:spcBef>
                <a:spcPts val="0"/>
              </a:spcBef>
              <a:spcAft>
                <a:spcPts val="0"/>
              </a:spcAft>
              <a:buSzPts val="1800"/>
              <a:buChar char="●"/>
            </a:pPr>
            <a:r>
              <a:rPr lang="es"/>
              <a:t>Ejercicio clásico 2</a:t>
            </a:r>
            <a:endParaRPr/>
          </a:p>
          <a:p>
            <a:pPr indent="-317500" lvl="1" marL="914400" rtl="0" algn="l">
              <a:lnSpc>
                <a:spcPct val="150000"/>
              </a:lnSpc>
              <a:spcBef>
                <a:spcPts val="0"/>
              </a:spcBef>
              <a:spcAft>
                <a:spcPts val="0"/>
              </a:spcAft>
              <a:buSzPts val="1400"/>
              <a:buChar char="○"/>
            </a:pPr>
            <a:r>
              <a:rPr lang="es"/>
              <a:t>Tomando una tabla con n números halla la media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61">
                                            <p:txEl>
                                              <p:pRg end="0" st="0"/>
                                            </p:txEl>
                                          </p:spTgt>
                                        </p:tgtEl>
                                        <p:attrNameLst>
                                          <p:attrName>style.visibility</p:attrName>
                                        </p:attrNameLst>
                                      </p:cBhvr>
                                      <p:to>
                                        <p:strVal val="visible"/>
                                      </p:to>
                                    </p:set>
                                    <p:anim calcmode="lin" valueType="num">
                                      <p:cBhvr additive="base">
                                        <p:cTn dur="300"/>
                                        <p:tgtEl>
                                          <p:spTgt spid="46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61">
                                            <p:txEl>
                                              <p:pRg end="1" st="1"/>
                                            </p:txEl>
                                          </p:spTgt>
                                        </p:tgtEl>
                                        <p:attrNameLst>
                                          <p:attrName>style.visibility</p:attrName>
                                        </p:attrNameLst>
                                      </p:cBhvr>
                                      <p:to>
                                        <p:strVal val="visible"/>
                                      </p:to>
                                    </p:set>
                                    <p:anim calcmode="lin" valueType="num">
                                      <p:cBhvr additive="base">
                                        <p:cTn dur="300"/>
                                        <p:tgtEl>
                                          <p:spTgt spid="46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61">
                                            <p:txEl>
                                              <p:pRg end="2" st="2"/>
                                            </p:txEl>
                                          </p:spTgt>
                                        </p:tgtEl>
                                        <p:attrNameLst>
                                          <p:attrName>style.visibility</p:attrName>
                                        </p:attrNameLst>
                                      </p:cBhvr>
                                      <p:to>
                                        <p:strVal val="visible"/>
                                      </p:to>
                                    </p:set>
                                    <p:anim calcmode="lin" valueType="num">
                                      <p:cBhvr additive="base">
                                        <p:cTn dur="300"/>
                                        <p:tgtEl>
                                          <p:spTgt spid="46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61">
                                            <p:txEl>
                                              <p:pRg end="3" st="3"/>
                                            </p:txEl>
                                          </p:spTgt>
                                        </p:tgtEl>
                                        <p:attrNameLst>
                                          <p:attrName>style.visibility</p:attrName>
                                        </p:attrNameLst>
                                      </p:cBhvr>
                                      <p:to>
                                        <p:strVal val="visible"/>
                                      </p:to>
                                    </p:set>
                                    <p:anim calcmode="lin" valueType="num">
                                      <p:cBhvr additive="base">
                                        <p:cTn dur="300"/>
                                        <p:tgtEl>
                                          <p:spTgt spid="46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Gestión</a:t>
            </a:r>
            <a:r>
              <a:rPr lang="es"/>
              <a:t> de errores. Excepciones</a:t>
            </a:r>
            <a:endParaRPr/>
          </a:p>
        </p:txBody>
      </p:sp>
      <p:sp>
        <p:nvSpPr>
          <p:cNvPr id="467" name="Google Shape;467;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s"/>
              <a:t>Se basa en excepciones</a:t>
            </a:r>
            <a:endParaRPr/>
          </a:p>
          <a:p>
            <a:pPr indent="-342900" lvl="0" marL="457200" rtl="0" algn="l">
              <a:lnSpc>
                <a:spcPct val="150000"/>
              </a:lnSpc>
              <a:spcBef>
                <a:spcPts val="0"/>
              </a:spcBef>
              <a:spcAft>
                <a:spcPts val="0"/>
              </a:spcAft>
              <a:buSzPts val="1800"/>
              <a:buChar char="●"/>
            </a:pPr>
            <a:r>
              <a:rPr lang="es"/>
              <a:t>Un error lógico provoca un </a:t>
            </a:r>
            <a:r>
              <a:rPr lang="es"/>
              <a:t>excepción</a:t>
            </a:r>
            <a:endParaRPr/>
          </a:p>
          <a:p>
            <a:pPr indent="-342900" lvl="0" marL="457200" rtl="0" algn="l">
              <a:lnSpc>
                <a:spcPct val="150000"/>
              </a:lnSpc>
              <a:spcBef>
                <a:spcPts val="0"/>
              </a:spcBef>
              <a:spcAft>
                <a:spcPts val="0"/>
              </a:spcAft>
              <a:buSzPts val="1800"/>
              <a:buChar char="●"/>
            </a:pPr>
            <a:r>
              <a:rPr lang="es"/>
              <a:t>Una excepción puede</a:t>
            </a:r>
            <a:endParaRPr/>
          </a:p>
          <a:p>
            <a:pPr indent="-317500" lvl="1" marL="914400" rtl="0" algn="l">
              <a:lnSpc>
                <a:spcPct val="150000"/>
              </a:lnSpc>
              <a:spcBef>
                <a:spcPts val="0"/>
              </a:spcBef>
              <a:spcAft>
                <a:spcPts val="0"/>
              </a:spcAft>
              <a:buSzPts val="1400"/>
              <a:buChar char="○"/>
            </a:pPr>
            <a:r>
              <a:rPr lang="es"/>
              <a:t>Ser controlada por el programador </a:t>
            </a:r>
            <a:endParaRPr/>
          </a:p>
          <a:p>
            <a:pPr indent="-317500" lvl="1" marL="914400" rtl="0" algn="l">
              <a:lnSpc>
                <a:spcPct val="150000"/>
              </a:lnSpc>
              <a:spcBef>
                <a:spcPts val="0"/>
              </a:spcBef>
              <a:spcAft>
                <a:spcPts val="0"/>
              </a:spcAft>
              <a:buSzPts val="1400"/>
              <a:buChar char="○"/>
            </a:pPr>
            <a:r>
              <a:rPr lang="es"/>
              <a:t>o parar la ejecución del programa</a:t>
            </a:r>
            <a:endParaRPr/>
          </a:p>
          <a:p>
            <a:pPr indent="0" lvl="0" marL="4572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67">
                                            <p:txEl>
                                              <p:pRg end="0" st="0"/>
                                            </p:txEl>
                                          </p:spTgt>
                                        </p:tgtEl>
                                        <p:attrNameLst>
                                          <p:attrName>style.visibility</p:attrName>
                                        </p:attrNameLst>
                                      </p:cBhvr>
                                      <p:to>
                                        <p:strVal val="visible"/>
                                      </p:to>
                                    </p:set>
                                    <p:anim calcmode="lin" valueType="num">
                                      <p:cBhvr additive="base">
                                        <p:cTn dur="300"/>
                                        <p:tgtEl>
                                          <p:spTgt spid="46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67">
                                            <p:txEl>
                                              <p:pRg end="1" st="1"/>
                                            </p:txEl>
                                          </p:spTgt>
                                        </p:tgtEl>
                                        <p:attrNameLst>
                                          <p:attrName>style.visibility</p:attrName>
                                        </p:attrNameLst>
                                      </p:cBhvr>
                                      <p:to>
                                        <p:strVal val="visible"/>
                                      </p:to>
                                    </p:set>
                                    <p:anim calcmode="lin" valueType="num">
                                      <p:cBhvr additive="base">
                                        <p:cTn dur="300"/>
                                        <p:tgtEl>
                                          <p:spTgt spid="46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67">
                                            <p:txEl>
                                              <p:pRg end="2" st="2"/>
                                            </p:txEl>
                                          </p:spTgt>
                                        </p:tgtEl>
                                        <p:attrNameLst>
                                          <p:attrName>style.visibility</p:attrName>
                                        </p:attrNameLst>
                                      </p:cBhvr>
                                      <p:to>
                                        <p:strVal val="visible"/>
                                      </p:to>
                                    </p:set>
                                    <p:anim calcmode="lin" valueType="num">
                                      <p:cBhvr additive="base">
                                        <p:cTn dur="300"/>
                                        <p:tgtEl>
                                          <p:spTgt spid="46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67">
                                            <p:txEl>
                                              <p:pRg end="3" st="3"/>
                                            </p:txEl>
                                          </p:spTgt>
                                        </p:tgtEl>
                                        <p:attrNameLst>
                                          <p:attrName>style.visibility</p:attrName>
                                        </p:attrNameLst>
                                      </p:cBhvr>
                                      <p:to>
                                        <p:strVal val="visible"/>
                                      </p:to>
                                    </p:set>
                                    <p:anim calcmode="lin" valueType="num">
                                      <p:cBhvr additive="base">
                                        <p:cTn dur="300"/>
                                        <p:tgtEl>
                                          <p:spTgt spid="46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67">
                                            <p:txEl>
                                              <p:pRg end="4" st="4"/>
                                            </p:txEl>
                                          </p:spTgt>
                                        </p:tgtEl>
                                        <p:attrNameLst>
                                          <p:attrName>style.visibility</p:attrName>
                                        </p:attrNameLst>
                                      </p:cBhvr>
                                      <p:to>
                                        <p:strVal val="visible"/>
                                      </p:to>
                                    </p:set>
                                    <p:anim calcmode="lin" valueType="num">
                                      <p:cBhvr additive="base">
                                        <p:cTn dur="300"/>
                                        <p:tgtEl>
                                          <p:spTgt spid="467">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67">
                                            <p:txEl>
                                              <p:pRg end="5" st="5"/>
                                            </p:txEl>
                                          </p:spTgt>
                                        </p:tgtEl>
                                        <p:attrNameLst>
                                          <p:attrName>style.visibility</p:attrName>
                                        </p:attrNameLst>
                                      </p:cBhvr>
                                      <p:to>
                                        <p:strVal val="visible"/>
                                      </p:to>
                                    </p:set>
                                    <p:anim calcmode="lin" valueType="num">
                                      <p:cBhvr additive="base">
                                        <p:cTn dur="300"/>
                                        <p:tgtEl>
                                          <p:spTgt spid="467">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Contenidos</a:t>
            </a:r>
            <a:endParaRPr/>
          </a:p>
        </p:txBody>
      </p:sp>
      <p:sp>
        <p:nvSpPr>
          <p:cNvPr id="160" name="Google Shape;160;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s" sz="1600"/>
              <a:t>Pensamiento Computacional</a:t>
            </a:r>
            <a:endParaRPr sz="1600"/>
          </a:p>
          <a:p>
            <a:pPr indent="-317500" lvl="1" marL="914400" rtl="0" algn="l">
              <a:spcBef>
                <a:spcPts val="0"/>
              </a:spcBef>
              <a:spcAft>
                <a:spcPts val="0"/>
              </a:spcAft>
              <a:buSzPts val="1400"/>
              <a:buChar char="○"/>
            </a:pPr>
            <a:r>
              <a:rPr lang="es" sz="1400" u="sng">
                <a:solidFill>
                  <a:schemeClr val="hlink"/>
                </a:solidFill>
                <a:hlinkClick r:id="rId3"/>
              </a:rPr>
              <a:t>¿Qué es un programa?</a:t>
            </a:r>
            <a:endParaRPr sz="1400"/>
          </a:p>
          <a:p>
            <a:pPr indent="-317500" lvl="1" marL="914400" rtl="0" algn="l">
              <a:spcBef>
                <a:spcPts val="0"/>
              </a:spcBef>
              <a:spcAft>
                <a:spcPts val="0"/>
              </a:spcAft>
              <a:buSzPts val="1400"/>
              <a:buChar char="○"/>
            </a:pPr>
            <a:r>
              <a:rPr lang="es" sz="1400"/>
              <a:t>¿Cómo resolvemos un problema?</a:t>
            </a:r>
            <a:endParaRPr sz="1400"/>
          </a:p>
          <a:p>
            <a:pPr indent="-317500" lvl="2" marL="1371600" rtl="0" algn="l">
              <a:spcBef>
                <a:spcPts val="0"/>
              </a:spcBef>
              <a:spcAft>
                <a:spcPts val="0"/>
              </a:spcAft>
              <a:buSzPts val="1400"/>
              <a:buChar char="■"/>
            </a:pPr>
            <a:r>
              <a:rPr lang="es" sz="1400" u="sng">
                <a:solidFill>
                  <a:schemeClr val="hlink"/>
                </a:solidFill>
                <a:hlinkClick r:id="rId4"/>
              </a:rPr>
              <a:t>Descomposición</a:t>
            </a:r>
            <a:endParaRPr sz="1400"/>
          </a:p>
          <a:p>
            <a:pPr indent="-317500" lvl="2" marL="1371600" rtl="0" algn="l">
              <a:spcBef>
                <a:spcPts val="0"/>
              </a:spcBef>
              <a:spcAft>
                <a:spcPts val="0"/>
              </a:spcAft>
              <a:buSzPts val="1400"/>
              <a:buChar char="■"/>
            </a:pPr>
            <a:r>
              <a:rPr lang="es" sz="1400" u="sng">
                <a:solidFill>
                  <a:schemeClr val="hlink"/>
                </a:solidFill>
                <a:hlinkClick r:id="rId5"/>
              </a:rPr>
              <a:t>Abstracción</a:t>
            </a:r>
            <a:endParaRPr sz="1400"/>
          </a:p>
          <a:p>
            <a:pPr indent="-317500" lvl="1" marL="914400" rtl="0" algn="l">
              <a:spcBef>
                <a:spcPts val="0"/>
              </a:spcBef>
              <a:spcAft>
                <a:spcPts val="0"/>
              </a:spcAft>
              <a:buSzPts val="1400"/>
              <a:buChar char="○"/>
            </a:pPr>
            <a:r>
              <a:rPr lang="es" sz="1400" u="sng">
                <a:solidFill>
                  <a:schemeClr val="hlink"/>
                </a:solidFill>
                <a:hlinkClick r:id="rId6"/>
              </a:rPr>
              <a:t>Elementos de un programa</a:t>
            </a:r>
            <a:endParaRPr sz="1400"/>
          </a:p>
          <a:p>
            <a:pPr indent="-317500" lvl="2" marL="1371600" rtl="0" algn="l">
              <a:spcBef>
                <a:spcPts val="0"/>
              </a:spcBef>
              <a:spcAft>
                <a:spcPts val="0"/>
              </a:spcAft>
              <a:buSzPts val="1400"/>
              <a:buChar char="■"/>
            </a:pPr>
            <a:r>
              <a:rPr lang="es" sz="1400"/>
              <a:t>Estructuras de control (</a:t>
            </a:r>
            <a:r>
              <a:rPr lang="es" sz="1400" u="sng">
                <a:solidFill>
                  <a:schemeClr val="hlink"/>
                </a:solidFill>
                <a:hlinkClick action="ppaction://hlinksldjump" r:id="rId7"/>
              </a:rPr>
              <a:t>más</a:t>
            </a:r>
            <a:r>
              <a:rPr lang="es" sz="1400"/>
              <a:t>)</a:t>
            </a:r>
            <a:endParaRPr sz="1400"/>
          </a:p>
          <a:p>
            <a:pPr indent="-317500" lvl="2" marL="1371600" rtl="0" algn="l">
              <a:spcBef>
                <a:spcPts val="0"/>
              </a:spcBef>
              <a:spcAft>
                <a:spcPts val="0"/>
              </a:spcAft>
              <a:buSzPts val="1400"/>
              <a:buChar char="■"/>
            </a:pPr>
            <a:r>
              <a:rPr lang="es" sz="1400" u="sng">
                <a:solidFill>
                  <a:schemeClr val="hlink"/>
                </a:solidFill>
                <a:hlinkClick r:id="rId8"/>
              </a:rPr>
              <a:t>Datos y sus tipos</a:t>
            </a:r>
            <a:r>
              <a:rPr lang="es" sz="1400"/>
              <a:t> (</a:t>
            </a:r>
            <a:r>
              <a:rPr lang="es" sz="1400" u="sng">
                <a:solidFill>
                  <a:schemeClr val="hlink"/>
                </a:solidFill>
                <a:hlinkClick action="ppaction://hlinksldjump" r:id="rId9"/>
              </a:rPr>
              <a:t>más</a:t>
            </a:r>
            <a:r>
              <a:rPr lang="es" sz="1400"/>
              <a:t>)</a:t>
            </a:r>
            <a:endParaRPr sz="1400"/>
          </a:p>
          <a:p>
            <a:pPr indent="-317500" lvl="2" marL="1371600" rtl="0" algn="l">
              <a:spcBef>
                <a:spcPts val="0"/>
              </a:spcBef>
              <a:spcAft>
                <a:spcPts val="0"/>
              </a:spcAft>
              <a:buSzPts val="1400"/>
              <a:buChar char="■"/>
            </a:pPr>
            <a:r>
              <a:rPr lang="es" sz="1400" u="sng">
                <a:solidFill>
                  <a:schemeClr val="hlink"/>
                </a:solidFill>
                <a:hlinkClick r:id="rId10"/>
              </a:rPr>
              <a:t>Variables</a:t>
            </a:r>
            <a:endParaRPr sz="1400"/>
          </a:p>
          <a:p>
            <a:pPr indent="-317500" lvl="2" marL="1371600" rtl="0" algn="l">
              <a:spcBef>
                <a:spcPts val="0"/>
              </a:spcBef>
              <a:spcAft>
                <a:spcPts val="0"/>
              </a:spcAft>
              <a:buSzPts val="1400"/>
              <a:buChar char="■"/>
            </a:pPr>
            <a:r>
              <a:rPr lang="es" sz="1400" u="sng">
                <a:solidFill>
                  <a:schemeClr val="hlink"/>
                </a:solidFill>
                <a:hlinkClick r:id="rId11"/>
              </a:rPr>
              <a:t>Constantes</a:t>
            </a:r>
            <a:r>
              <a:rPr lang="es" sz="1400"/>
              <a:t> </a:t>
            </a:r>
            <a:endParaRPr sz="1400"/>
          </a:p>
          <a:p>
            <a:pPr indent="-317500" lvl="2" marL="1371600" rtl="0" algn="l">
              <a:spcBef>
                <a:spcPts val="0"/>
              </a:spcBef>
              <a:spcAft>
                <a:spcPts val="0"/>
              </a:spcAft>
              <a:buSzPts val="1400"/>
              <a:buChar char="■"/>
            </a:pPr>
            <a:r>
              <a:rPr lang="es" sz="1400" u="sng">
                <a:solidFill>
                  <a:schemeClr val="hlink"/>
                </a:solidFill>
                <a:hlinkClick r:id="rId12"/>
              </a:rPr>
              <a:t>Sentencias</a:t>
            </a:r>
            <a:r>
              <a:rPr lang="es" sz="1400"/>
              <a:t> </a:t>
            </a:r>
            <a:endParaRPr sz="1400"/>
          </a:p>
          <a:p>
            <a:pPr indent="-317500" lvl="2" marL="1371600" rtl="0" algn="l">
              <a:spcBef>
                <a:spcPts val="0"/>
              </a:spcBef>
              <a:spcAft>
                <a:spcPts val="0"/>
              </a:spcAft>
              <a:buSzPts val="1400"/>
              <a:buChar char="■"/>
            </a:pPr>
            <a:r>
              <a:rPr lang="es" sz="1400" u="sng">
                <a:solidFill>
                  <a:schemeClr val="hlink"/>
                </a:solidFill>
                <a:hlinkClick r:id="rId13"/>
              </a:rPr>
              <a:t>Operadores</a:t>
            </a:r>
            <a:endParaRPr sz="1400"/>
          </a:p>
        </p:txBody>
      </p:sp>
      <p:sp>
        <p:nvSpPr>
          <p:cNvPr id="161" name="Google Shape;161;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s" sz="1600" u="sng">
                <a:solidFill>
                  <a:schemeClr val="hlink"/>
                </a:solidFill>
                <a:hlinkClick r:id="rId14"/>
              </a:rPr>
              <a:t>Qué usamos para programar</a:t>
            </a:r>
            <a:endParaRPr sz="1600"/>
          </a:p>
          <a:p>
            <a:pPr indent="-317500" lvl="1" marL="914400" rtl="0" algn="l">
              <a:spcBef>
                <a:spcPts val="0"/>
              </a:spcBef>
              <a:spcAft>
                <a:spcPts val="0"/>
              </a:spcAft>
              <a:buSzPts val="1400"/>
              <a:buChar char="○"/>
            </a:pPr>
            <a:r>
              <a:rPr lang="es" sz="1400"/>
              <a:t>El ordenador</a:t>
            </a:r>
            <a:endParaRPr sz="1400"/>
          </a:p>
          <a:p>
            <a:pPr indent="-317500" lvl="2" marL="1371600" marR="0" rtl="0" algn="l">
              <a:lnSpc>
                <a:spcPct val="115000"/>
              </a:lnSpc>
              <a:spcBef>
                <a:spcPts val="0"/>
              </a:spcBef>
              <a:spcAft>
                <a:spcPts val="0"/>
              </a:spcAft>
              <a:buClr>
                <a:schemeClr val="dk2"/>
              </a:buClr>
              <a:buSzPts val="1400"/>
              <a:buFont typeface="Arial"/>
              <a:buChar char="■"/>
            </a:pPr>
            <a:r>
              <a:rPr lang="es" sz="1400" u="sng">
                <a:solidFill>
                  <a:schemeClr val="hlink"/>
                </a:solidFill>
                <a:hlinkClick r:id="rId15"/>
              </a:rPr>
              <a:t>Presentación</a:t>
            </a:r>
            <a:endParaRPr sz="1400"/>
          </a:p>
          <a:p>
            <a:pPr indent="-317500" lvl="2" marL="1371600" rtl="0" algn="l">
              <a:spcBef>
                <a:spcPts val="0"/>
              </a:spcBef>
              <a:spcAft>
                <a:spcPts val="0"/>
              </a:spcAft>
              <a:buSzPts val="1400"/>
              <a:buChar char="■"/>
            </a:pPr>
            <a:r>
              <a:rPr lang="es" sz="1400" u="sng">
                <a:solidFill>
                  <a:schemeClr val="hlink"/>
                </a:solidFill>
                <a:hlinkClick r:id="rId16"/>
              </a:rPr>
              <a:t>Almacenamiento y memoria</a:t>
            </a:r>
            <a:endParaRPr sz="1400"/>
          </a:p>
          <a:p>
            <a:pPr indent="-317500" lvl="2" marL="1371600" rtl="0" algn="l">
              <a:spcBef>
                <a:spcPts val="0"/>
              </a:spcBef>
              <a:spcAft>
                <a:spcPts val="0"/>
              </a:spcAft>
              <a:buSzPts val="1400"/>
              <a:buChar char="■"/>
            </a:pPr>
            <a:r>
              <a:rPr lang="es" sz="1400" u="sng">
                <a:solidFill>
                  <a:schemeClr val="hlink"/>
                </a:solidFill>
                <a:hlinkClick r:id="rId17"/>
              </a:rPr>
              <a:t>Sistema de archivos</a:t>
            </a:r>
            <a:endParaRPr sz="1400"/>
          </a:p>
          <a:p>
            <a:pPr indent="-317500" lvl="2" marL="1371600" rtl="0" algn="l">
              <a:spcBef>
                <a:spcPts val="0"/>
              </a:spcBef>
              <a:spcAft>
                <a:spcPts val="0"/>
              </a:spcAft>
              <a:buSzPts val="1400"/>
              <a:buChar char="■"/>
            </a:pPr>
            <a:r>
              <a:rPr lang="es" sz="1400" u="sng">
                <a:solidFill>
                  <a:schemeClr val="hlink"/>
                </a:solidFill>
                <a:hlinkClick r:id="rId18"/>
              </a:rPr>
              <a:t>La consola</a:t>
            </a:r>
            <a:endParaRPr sz="1400"/>
          </a:p>
          <a:p>
            <a:pPr indent="-317500" lvl="1" marL="914400" rtl="0" algn="l">
              <a:spcBef>
                <a:spcPts val="0"/>
              </a:spcBef>
              <a:spcAft>
                <a:spcPts val="0"/>
              </a:spcAft>
              <a:buSzPts val="1400"/>
              <a:buChar char="○"/>
            </a:pPr>
            <a:r>
              <a:rPr lang="es" sz="1400"/>
              <a:t>El IDE</a:t>
            </a:r>
            <a:endParaRPr sz="1400"/>
          </a:p>
          <a:p>
            <a:pPr indent="-317500" lvl="2" marL="1371600" rtl="0" algn="l">
              <a:spcBef>
                <a:spcPts val="0"/>
              </a:spcBef>
              <a:spcAft>
                <a:spcPts val="0"/>
              </a:spcAft>
              <a:buSzPts val="1400"/>
              <a:buChar char="■"/>
            </a:pPr>
            <a:r>
              <a:rPr lang="es" sz="1400"/>
              <a:t>Thonny</a:t>
            </a:r>
            <a:endParaRPr sz="1400"/>
          </a:p>
          <a:p>
            <a:pPr indent="0" lvl="0" marL="0" rtl="0" algn="l">
              <a:spcBef>
                <a:spcPts val="1600"/>
              </a:spcBef>
              <a:spcAft>
                <a:spcPts val="16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Gestión de errores. Excepciones</a:t>
            </a:r>
            <a:endParaRPr/>
          </a:p>
        </p:txBody>
      </p:sp>
      <p:sp>
        <p:nvSpPr>
          <p:cNvPr id="473" name="Google Shape;473;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s"/>
              <a:t>Una excepción informa</a:t>
            </a:r>
            <a:endParaRPr/>
          </a:p>
          <a:p>
            <a:pPr indent="-317500" lvl="1" marL="914400" rtl="0" algn="l">
              <a:lnSpc>
                <a:spcPct val="150000"/>
              </a:lnSpc>
              <a:spcBef>
                <a:spcPts val="0"/>
              </a:spcBef>
              <a:spcAft>
                <a:spcPts val="0"/>
              </a:spcAft>
              <a:buSzPts val="1400"/>
              <a:buChar char="○"/>
            </a:pPr>
            <a:r>
              <a:rPr lang="es"/>
              <a:t>Tipo de excepción</a:t>
            </a:r>
            <a:endParaRPr/>
          </a:p>
          <a:p>
            <a:pPr indent="-317500" lvl="1" marL="914400" rtl="0" algn="l">
              <a:lnSpc>
                <a:spcPct val="150000"/>
              </a:lnSpc>
              <a:spcBef>
                <a:spcPts val="0"/>
              </a:spcBef>
              <a:spcAft>
                <a:spcPts val="0"/>
              </a:spcAft>
              <a:buSzPts val="1400"/>
              <a:buChar char="○"/>
            </a:pPr>
            <a:r>
              <a:rPr lang="es"/>
              <a:t>Descripción del error</a:t>
            </a:r>
            <a:endParaRPr/>
          </a:p>
          <a:p>
            <a:pPr indent="-317500" lvl="1" marL="914400" rtl="0" algn="l">
              <a:lnSpc>
                <a:spcPct val="150000"/>
              </a:lnSpc>
              <a:spcBef>
                <a:spcPts val="0"/>
              </a:spcBef>
              <a:spcAft>
                <a:spcPts val="0"/>
              </a:spcAft>
              <a:buSzPts val="1400"/>
              <a:buChar char="○"/>
            </a:pPr>
            <a:r>
              <a:rPr lang="es"/>
              <a:t>Fichero en que se produce el error</a:t>
            </a:r>
            <a:endParaRPr/>
          </a:p>
          <a:p>
            <a:pPr indent="-317500" lvl="1" marL="914400" rtl="0" algn="l">
              <a:lnSpc>
                <a:spcPct val="150000"/>
              </a:lnSpc>
              <a:spcBef>
                <a:spcPts val="0"/>
              </a:spcBef>
              <a:spcAft>
                <a:spcPts val="0"/>
              </a:spcAft>
              <a:buSzPts val="1400"/>
              <a:buChar char="○"/>
            </a:pPr>
            <a:r>
              <a:rPr lang="es"/>
              <a:t>Línea de código en que se produce el error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73">
                                            <p:txEl>
                                              <p:pRg end="0" st="0"/>
                                            </p:txEl>
                                          </p:spTgt>
                                        </p:tgtEl>
                                        <p:attrNameLst>
                                          <p:attrName>style.visibility</p:attrName>
                                        </p:attrNameLst>
                                      </p:cBhvr>
                                      <p:to>
                                        <p:strVal val="visible"/>
                                      </p:to>
                                    </p:set>
                                    <p:anim calcmode="lin" valueType="num">
                                      <p:cBhvr additive="base">
                                        <p:cTn dur="300"/>
                                        <p:tgtEl>
                                          <p:spTgt spid="47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73">
                                            <p:txEl>
                                              <p:pRg end="1" st="1"/>
                                            </p:txEl>
                                          </p:spTgt>
                                        </p:tgtEl>
                                        <p:attrNameLst>
                                          <p:attrName>style.visibility</p:attrName>
                                        </p:attrNameLst>
                                      </p:cBhvr>
                                      <p:to>
                                        <p:strVal val="visible"/>
                                      </p:to>
                                    </p:set>
                                    <p:anim calcmode="lin" valueType="num">
                                      <p:cBhvr additive="base">
                                        <p:cTn dur="300"/>
                                        <p:tgtEl>
                                          <p:spTgt spid="47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73">
                                            <p:txEl>
                                              <p:pRg end="2" st="2"/>
                                            </p:txEl>
                                          </p:spTgt>
                                        </p:tgtEl>
                                        <p:attrNameLst>
                                          <p:attrName>style.visibility</p:attrName>
                                        </p:attrNameLst>
                                      </p:cBhvr>
                                      <p:to>
                                        <p:strVal val="visible"/>
                                      </p:to>
                                    </p:set>
                                    <p:anim calcmode="lin" valueType="num">
                                      <p:cBhvr additive="base">
                                        <p:cTn dur="300"/>
                                        <p:tgtEl>
                                          <p:spTgt spid="47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73">
                                            <p:txEl>
                                              <p:pRg end="3" st="3"/>
                                            </p:txEl>
                                          </p:spTgt>
                                        </p:tgtEl>
                                        <p:attrNameLst>
                                          <p:attrName>style.visibility</p:attrName>
                                        </p:attrNameLst>
                                      </p:cBhvr>
                                      <p:to>
                                        <p:strVal val="visible"/>
                                      </p:to>
                                    </p:set>
                                    <p:anim calcmode="lin" valueType="num">
                                      <p:cBhvr additive="base">
                                        <p:cTn dur="300"/>
                                        <p:tgtEl>
                                          <p:spTgt spid="47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73">
                                            <p:txEl>
                                              <p:pRg end="4" st="4"/>
                                            </p:txEl>
                                          </p:spTgt>
                                        </p:tgtEl>
                                        <p:attrNameLst>
                                          <p:attrName>style.visibility</p:attrName>
                                        </p:attrNameLst>
                                      </p:cBhvr>
                                      <p:to>
                                        <p:strVal val="visible"/>
                                      </p:to>
                                    </p:set>
                                    <p:anim calcmode="lin" valueType="num">
                                      <p:cBhvr additive="base">
                                        <p:cTn dur="300"/>
                                        <p:tgtEl>
                                          <p:spTgt spid="473">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pic>
        <p:nvPicPr>
          <p:cNvPr descr="Logo keepcoding nuevo solo círculo (1).png" id="478" name="Google Shape;478;p66"/>
          <p:cNvPicPr preferRelativeResize="0"/>
          <p:nvPr/>
        </p:nvPicPr>
        <p:blipFill rotWithShape="1">
          <a:blip r:embed="rId3">
            <a:alphaModFix/>
          </a:blip>
          <a:srcRect b="0" l="0" r="0" t="0"/>
          <a:stretch/>
        </p:blipFill>
        <p:spPr>
          <a:xfrm>
            <a:off x="-456619" y="4109079"/>
            <a:ext cx="1959235" cy="1383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82" name="Shape 482"/>
        <p:cNvGrpSpPr/>
        <p:nvPr/>
      </p:nvGrpSpPr>
      <p:grpSpPr>
        <a:xfrm>
          <a:off x="0" y="0"/>
          <a:ext cx="0" cy="0"/>
          <a:chOff x="0" y="0"/>
          <a:chExt cx="0" cy="0"/>
        </a:xfrm>
      </p:grpSpPr>
      <p:sp>
        <p:nvSpPr>
          <p:cNvPr id="483" name="Google Shape;483;p67"/>
          <p:cNvSpPr txBox="1"/>
          <p:nvPr/>
        </p:nvSpPr>
        <p:spPr>
          <a:xfrm>
            <a:off x="2447975" y="3024000"/>
            <a:ext cx="4482600" cy="5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400">
                <a:solidFill>
                  <a:srgbClr val="FFFFFF"/>
                </a:solidFill>
                <a:latin typeface="Trebuchet MS"/>
                <a:ea typeface="Trebuchet MS"/>
                <a:cs typeface="Trebuchet MS"/>
                <a:sym typeface="Trebuchet MS"/>
              </a:rPr>
              <a:t>Más información: </a:t>
            </a:r>
            <a:endParaRPr b="1" sz="14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b="1" lang="es" sz="2400">
                <a:solidFill>
                  <a:srgbClr val="FFFFFF"/>
                </a:solidFill>
                <a:latin typeface="Trebuchet MS"/>
                <a:ea typeface="Trebuchet MS"/>
                <a:cs typeface="Trebuchet MS"/>
                <a:sym typeface="Trebuchet MS"/>
              </a:rPr>
              <a:t>cursos@keepcoding.io</a:t>
            </a:r>
            <a:endParaRPr b="1" sz="2400">
              <a:solidFill>
                <a:srgbClr val="FFFFFF"/>
              </a:solidFill>
              <a:latin typeface="Trebuchet MS"/>
              <a:ea typeface="Trebuchet MS"/>
              <a:cs typeface="Trebuchet MS"/>
              <a:sym typeface="Trebuchet MS"/>
            </a:endParaRPr>
          </a:p>
        </p:txBody>
      </p:sp>
      <p:sp>
        <p:nvSpPr>
          <p:cNvPr id="484" name="Google Shape;484;p67"/>
          <p:cNvSpPr txBox="1"/>
          <p:nvPr/>
        </p:nvSpPr>
        <p:spPr>
          <a:xfrm>
            <a:off x="2330700" y="4620600"/>
            <a:ext cx="4482600" cy="5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400">
                <a:solidFill>
                  <a:srgbClr val="FFFFFF"/>
                </a:solidFill>
                <a:latin typeface="Trebuchet MS"/>
                <a:ea typeface="Trebuchet MS"/>
                <a:cs typeface="Trebuchet MS"/>
                <a:sym typeface="Trebuchet MS"/>
              </a:rPr>
              <a:t>www.keepcoding.io</a:t>
            </a:r>
            <a:endParaRPr b="1" sz="1400">
              <a:solidFill>
                <a:srgbClr val="FFFFFF"/>
              </a:solidFill>
              <a:latin typeface="Trebuchet MS"/>
              <a:ea typeface="Trebuchet MS"/>
              <a:cs typeface="Trebuchet MS"/>
              <a:sym typeface="Trebuchet MS"/>
            </a:endParaRPr>
          </a:p>
        </p:txBody>
      </p:sp>
      <p:pic>
        <p:nvPicPr>
          <p:cNvPr id="485" name="Google Shape;485;p67"/>
          <p:cNvPicPr preferRelativeResize="0"/>
          <p:nvPr/>
        </p:nvPicPr>
        <p:blipFill>
          <a:blip r:embed="rId3">
            <a:alphaModFix/>
          </a:blip>
          <a:stretch>
            <a:fillRect/>
          </a:stretch>
        </p:blipFill>
        <p:spPr>
          <a:xfrm>
            <a:off x="1031675" y="773075"/>
            <a:ext cx="7315200" cy="2114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Contenidos (II)</a:t>
            </a:r>
            <a:endParaRPr/>
          </a:p>
        </p:txBody>
      </p:sp>
      <p:sp>
        <p:nvSpPr>
          <p:cNvPr id="167" name="Google Shape;167;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s" sz="1600"/>
              <a:t>Estructuras de control</a:t>
            </a:r>
            <a:endParaRPr sz="1600"/>
          </a:p>
          <a:p>
            <a:pPr indent="-317500" lvl="1" marL="914400" rtl="0" algn="l">
              <a:spcBef>
                <a:spcPts val="0"/>
              </a:spcBef>
              <a:spcAft>
                <a:spcPts val="0"/>
              </a:spcAft>
              <a:buSzPts val="1400"/>
              <a:buChar char="○"/>
            </a:pPr>
            <a:r>
              <a:rPr lang="es" sz="1400" u="sng">
                <a:solidFill>
                  <a:schemeClr val="hlink"/>
                </a:solidFill>
                <a:hlinkClick r:id="rId3"/>
              </a:rPr>
              <a:t>Secuencia</a:t>
            </a:r>
            <a:endParaRPr sz="1400"/>
          </a:p>
          <a:p>
            <a:pPr indent="-317500" lvl="1" marL="914400" rtl="0" algn="l">
              <a:spcBef>
                <a:spcPts val="0"/>
              </a:spcBef>
              <a:spcAft>
                <a:spcPts val="0"/>
              </a:spcAft>
              <a:buSzPts val="1400"/>
              <a:buChar char="○"/>
            </a:pPr>
            <a:r>
              <a:rPr lang="es" sz="1400" u="sng">
                <a:solidFill>
                  <a:schemeClr val="hlink"/>
                </a:solidFill>
                <a:hlinkClick r:id="rId4"/>
              </a:rPr>
              <a:t>Bloque de código</a:t>
            </a:r>
            <a:endParaRPr sz="1400"/>
          </a:p>
          <a:p>
            <a:pPr indent="-317500" lvl="1" marL="914400" rtl="0" algn="l">
              <a:spcBef>
                <a:spcPts val="0"/>
              </a:spcBef>
              <a:spcAft>
                <a:spcPts val="0"/>
              </a:spcAft>
              <a:buSzPts val="1400"/>
              <a:buChar char="○"/>
            </a:pPr>
            <a:r>
              <a:rPr lang="es" sz="1400" u="sng">
                <a:solidFill>
                  <a:schemeClr val="hlink"/>
                </a:solidFill>
                <a:hlinkClick r:id="rId5"/>
              </a:rPr>
              <a:t>Selección</a:t>
            </a:r>
            <a:endParaRPr sz="1400"/>
          </a:p>
          <a:p>
            <a:pPr indent="-317500" lvl="1" marL="914400" rtl="0" algn="l">
              <a:spcBef>
                <a:spcPts val="0"/>
              </a:spcBef>
              <a:spcAft>
                <a:spcPts val="0"/>
              </a:spcAft>
              <a:buSzPts val="1400"/>
              <a:buChar char="○"/>
            </a:pPr>
            <a:r>
              <a:rPr lang="es" sz="1400" u="sng">
                <a:solidFill>
                  <a:schemeClr val="hlink"/>
                </a:solidFill>
                <a:hlinkClick r:id="rId6"/>
              </a:rPr>
              <a:t>Iteración, Bucles o Ciclos</a:t>
            </a:r>
            <a:endParaRPr sz="1400"/>
          </a:p>
          <a:p>
            <a:pPr indent="-317500" lvl="2" marL="1371600" marR="0" rtl="0" algn="l">
              <a:lnSpc>
                <a:spcPct val="115000"/>
              </a:lnSpc>
              <a:spcBef>
                <a:spcPts val="0"/>
              </a:spcBef>
              <a:spcAft>
                <a:spcPts val="0"/>
              </a:spcAft>
              <a:buClr>
                <a:schemeClr val="dk2"/>
              </a:buClr>
              <a:buSzPts val="1400"/>
              <a:buFont typeface="Arial"/>
              <a:buChar char="■"/>
            </a:pPr>
            <a:r>
              <a:rPr lang="es" sz="1400" u="sng">
                <a:solidFill>
                  <a:schemeClr val="hlink"/>
                </a:solidFill>
                <a:hlinkClick r:id="rId7"/>
              </a:rPr>
              <a:t>while</a:t>
            </a:r>
            <a:endParaRPr sz="1400"/>
          </a:p>
          <a:p>
            <a:pPr indent="-317500" lvl="2" marL="1371600" rtl="0" algn="l">
              <a:spcBef>
                <a:spcPts val="0"/>
              </a:spcBef>
              <a:spcAft>
                <a:spcPts val="0"/>
              </a:spcAft>
              <a:buSzPts val="1400"/>
              <a:buChar char="■"/>
            </a:pPr>
            <a:r>
              <a:rPr lang="es" sz="1400" u="sng">
                <a:solidFill>
                  <a:schemeClr val="hlink"/>
                </a:solidFill>
                <a:hlinkClick r:id="rId8"/>
              </a:rPr>
              <a:t>until</a:t>
            </a:r>
            <a:endParaRPr sz="1400"/>
          </a:p>
          <a:p>
            <a:pPr indent="-317500" lvl="2" marL="1371600" rtl="0" algn="l">
              <a:spcBef>
                <a:spcPts val="0"/>
              </a:spcBef>
              <a:spcAft>
                <a:spcPts val="0"/>
              </a:spcAft>
              <a:buSzPts val="1400"/>
              <a:buChar char="■"/>
            </a:pPr>
            <a:r>
              <a:rPr lang="es" sz="1400" u="sng">
                <a:solidFill>
                  <a:schemeClr val="hlink"/>
                </a:solidFill>
                <a:hlinkClick r:id="rId9"/>
              </a:rPr>
              <a:t>for (repeat)</a:t>
            </a:r>
            <a:endParaRPr sz="1400"/>
          </a:p>
          <a:p>
            <a:pPr indent="-317500" lvl="2" marL="1371600" rtl="0" algn="l">
              <a:spcBef>
                <a:spcPts val="0"/>
              </a:spcBef>
              <a:spcAft>
                <a:spcPts val="0"/>
              </a:spcAft>
              <a:buSzPts val="1400"/>
              <a:buChar char="■"/>
            </a:pPr>
            <a:r>
              <a:rPr lang="es" sz="1400" u="sng">
                <a:solidFill>
                  <a:schemeClr val="hlink"/>
                </a:solidFill>
                <a:hlinkClick r:id="rId10"/>
              </a:rPr>
              <a:t>goto</a:t>
            </a:r>
            <a:endParaRPr sz="1400"/>
          </a:p>
          <a:p>
            <a:pPr indent="-317500" lvl="1" marL="914400" rtl="0" algn="l">
              <a:spcBef>
                <a:spcPts val="0"/>
              </a:spcBef>
              <a:spcAft>
                <a:spcPts val="0"/>
              </a:spcAft>
              <a:buSzPts val="1400"/>
              <a:buChar char="○"/>
            </a:pPr>
            <a:r>
              <a:rPr lang="es" sz="1400"/>
              <a:t>¿</a:t>
            </a:r>
            <a:r>
              <a:rPr lang="es" sz="1400" u="sng">
                <a:solidFill>
                  <a:schemeClr val="hlink"/>
                </a:solidFill>
                <a:hlinkClick r:id="rId11"/>
              </a:rPr>
              <a:t>funciones</a:t>
            </a:r>
            <a:r>
              <a:rPr lang="es" sz="1400"/>
              <a:t>?</a:t>
            </a:r>
            <a:endParaRPr sz="1400"/>
          </a:p>
          <a:p>
            <a:pPr indent="0" lvl="0" marL="0" rtl="0" algn="l">
              <a:spcBef>
                <a:spcPts val="1600"/>
              </a:spcBef>
              <a:spcAft>
                <a:spcPts val="1600"/>
              </a:spcAft>
              <a:buNone/>
            </a:pPr>
            <a:r>
              <a:t/>
            </a:r>
            <a:endParaRPr/>
          </a:p>
        </p:txBody>
      </p:sp>
      <p:sp>
        <p:nvSpPr>
          <p:cNvPr id="168" name="Google Shape;168;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s" sz="1600" u="sng">
                <a:solidFill>
                  <a:schemeClr val="hlink"/>
                </a:solidFill>
                <a:hlinkClick r:id="rId12"/>
              </a:rPr>
              <a:t>Datos y sus tipos</a:t>
            </a:r>
            <a:endParaRPr sz="1600"/>
          </a:p>
          <a:p>
            <a:pPr indent="-317500" lvl="1" marL="914400" rtl="0" algn="l">
              <a:spcBef>
                <a:spcPts val="0"/>
              </a:spcBef>
              <a:spcAft>
                <a:spcPts val="0"/>
              </a:spcAft>
              <a:buSzPts val="1400"/>
              <a:buChar char="○"/>
            </a:pPr>
            <a:r>
              <a:rPr lang="es" sz="1400" u="sng">
                <a:solidFill>
                  <a:schemeClr val="hlink"/>
                </a:solidFill>
                <a:hlinkClick r:id="rId13"/>
              </a:rPr>
              <a:t>Números</a:t>
            </a:r>
            <a:endParaRPr sz="1400"/>
          </a:p>
          <a:p>
            <a:pPr indent="-317500" lvl="1" marL="914400" rtl="0" algn="l">
              <a:spcBef>
                <a:spcPts val="0"/>
              </a:spcBef>
              <a:spcAft>
                <a:spcPts val="0"/>
              </a:spcAft>
              <a:buSzPts val="1400"/>
              <a:buChar char="○"/>
            </a:pPr>
            <a:r>
              <a:rPr lang="es" sz="1400" u="sng">
                <a:solidFill>
                  <a:schemeClr val="hlink"/>
                </a:solidFill>
                <a:hlinkClick r:id="rId14"/>
              </a:rPr>
              <a:t>Cadenas</a:t>
            </a:r>
            <a:endParaRPr sz="1400"/>
          </a:p>
          <a:p>
            <a:pPr indent="-317500" lvl="1" marL="914400" rtl="0" algn="l">
              <a:spcBef>
                <a:spcPts val="0"/>
              </a:spcBef>
              <a:spcAft>
                <a:spcPts val="0"/>
              </a:spcAft>
              <a:buSzPts val="1400"/>
              <a:buChar char="○"/>
            </a:pPr>
            <a:r>
              <a:rPr lang="es" sz="1400" u="sng">
                <a:solidFill>
                  <a:schemeClr val="hlink"/>
                </a:solidFill>
                <a:hlinkClick r:id="rId15"/>
              </a:rPr>
              <a:t>Listas</a:t>
            </a:r>
            <a:endParaRPr sz="1400"/>
          </a:p>
          <a:p>
            <a:pPr indent="-317500" lvl="1" marL="914400" rtl="0" algn="l">
              <a:spcBef>
                <a:spcPts val="0"/>
              </a:spcBef>
              <a:spcAft>
                <a:spcPts val="0"/>
              </a:spcAft>
              <a:buSzPts val="1400"/>
              <a:buChar char="○"/>
            </a:pPr>
            <a:r>
              <a:rPr lang="es" sz="1400" u="sng">
                <a:solidFill>
                  <a:schemeClr val="hlink"/>
                </a:solidFill>
                <a:hlinkClick r:id="rId16"/>
              </a:rPr>
              <a:t>Booleanos</a:t>
            </a:r>
            <a:endParaRPr sz="1400"/>
          </a:p>
          <a:p>
            <a:pPr indent="-330200" lvl="0" marL="457200" rtl="0" algn="l">
              <a:spcBef>
                <a:spcPts val="0"/>
              </a:spcBef>
              <a:spcAft>
                <a:spcPts val="0"/>
              </a:spcAft>
              <a:buSzPts val="1600"/>
              <a:buChar char="●"/>
            </a:pPr>
            <a:r>
              <a:rPr lang="es" sz="1600" u="sng">
                <a:solidFill>
                  <a:schemeClr val="hlink"/>
                </a:solidFill>
                <a:hlinkClick r:id="rId17"/>
              </a:rPr>
              <a:t>Variables</a:t>
            </a:r>
            <a:endParaRPr sz="1600"/>
          </a:p>
          <a:p>
            <a:pPr indent="-317500" lvl="1" marL="914400" rtl="0" algn="l">
              <a:spcBef>
                <a:spcPts val="0"/>
              </a:spcBef>
              <a:spcAft>
                <a:spcPts val="0"/>
              </a:spcAft>
              <a:buSzPts val="1400"/>
              <a:buChar char="○"/>
            </a:pPr>
            <a:r>
              <a:rPr lang="es" sz="1400" u="sng">
                <a:solidFill>
                  <a:schemeClr val="hlink"/>
                </a:solidFill>
                <a:hlinkClick r:id="rId18"/>
              </a:rPr>
              <a:t>Tipificación de un lenguaje</a:t>
            </a:r>
            <a:endParaRPr sz="1400"/>
          </a:p>
          <a:p>
            <a:pPr indent="-317500" lvl="1" marL="914400" rtl="0" algn="l">
              <a:spcBef>
                <a:spcPts val="0"/>
              </a:spcBef>
              <a:spcAft>
                <a:spcPts val="0"/>
              </a:spcAft>
              <a:buSzPts val="1400"/>
              <a:buChar char="○"/>
            </a:pPr>
            <a:r>
              <a:rPr lang="es" sz="1400" u="sng">
                <a:solidFill>
                  <a:schemeClr val="hlink"/>
                </a:solidFill>
                <a:hlinkClick r:id="rId19"/>
              </a:rPr>
              <a:t>Contenedores o etiquetas</a:t>
            </a:r>
            <a:endParaRPr sz="1400"/>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¿Qué es y para qué sirve programar?</a:t>
            </a:r>
            <a:endParaRPr/>
          </a:p>
        </p:txBody>
      </p:sp>
      <p:pic>
        <p:nvPicPr>
          <p:cNvPr descr="Logo keepcoding nuevo solo círculo (1).png" id="174" name="Google Shape;174;p31"/>
          <p:cNvPicPr preferRelativeResize="0"/>
          <p:nvPr/>
        </p:nvPicPr>
        <p:blipFill rotWithShape="1">
          <a:blip r:embed="rId3">
            <a:alphaModFix/>
          </a:blip>
          <a:srcRect b="0" l="0" r="0" t="0"/>
          <a:stretch/>
        </p:blipFill>
        <p:spPr>
          <a:xfrm>
            <a:off x="-580100" y="4125125"/>
            <a:ext cx="2023901" cy="13796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es un programa de ordenador?</a:t>
            </a:r>
            <a:endParaRPr/>
          </a:p>
        </p:txBody>
      </p:sp>
      <p:sp>
        <p:nvSpPr>
          <p:cNvPr id="180" name="Google Shape;180;p32"/>
          <p:cNvSpPr txBox="1"/>
          <p:nvPr>
            <p:ph idx="1" type="body"/>
          </p:nvPr>
        </p:nvSpPr>
        <p:spPr>
          <a:xfrm>
            <a:off x="311700" y="1152475"/>
            <a:ext cx="53259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600"/>
              <a:t>Algunas definiciones</a:t>
            </a:r>
            <a:endParaRPr sz="1600"/>
          </a:p>
          <a:p>
            <a:pPr indent="-330200" lvl="0" marL="457200" rtl="0" algn="l">
              <a:spcBef>
                <a:spcPts val="1600"/>
              </a:spcBef>
              <a:spcAft>
                <a:spcPts val="0"/>
              </a:spcAft>
              <a:buSzPts val="1600"/>
              <a:buChar char="●"/>
            </a:pPr>
            <a:r>
              <a:rPr b="1" lang="es" sz="1600"/>
              <a:t>De andar por casa</a:t>
            </a:r>
            <a:r>
              <a:rPr lang="es" sz="1600"/>
              <a:t>: Una receta para ordenadores</a:t>
            </a:r>
            <a:endParaRPr sz="1600"/>
          </a:p>
          <a:p>
            <a:pPr indent="-330200" lvl="0" marL="457200" rtl="0" algn="l">
              <a:lnSpc>
                <a:spcPct val="114000"/>
              </a:lnSpc>
              <a:spcBef>
                <a:spcPts val="1600"/>
              </a:spcBef>
              <a:spcAft>
                <a:spcPts val="1600"/>
              </a:spcAft>
              <a:buSzPts val="1600"/>
              <a:buChar char="●"/>
            </a:pPr>
            <a:r>
              <a:rPr b="1" lang="es" sz="1600"/>
              <a:t>Formal</a:t>
            </a:r>
            <a:r>
              <a:rPr lang="es" sz="1600"/>
              <a:t>: Una secuencia de instrucciones determinada de entre el conjunto finito de instrucciones de una máquina multipropósito que resuelve un problema concreto.</a:t>
            </a:r>
            <a:endParaRPr sz="1600"/>
          </a:p>
        </p:txBody>
      </p:sp>
      <p:pic>
        <p:nvPicPr>
          <p:cNvPr id="181" name="Google Shape;181;p32"/>
          <p:cNvPicPr preferRelativeResize="0"/>
          <p:nvPr/>
        </p:nvPicPr>
        <p:blipFill>
          <a:blip r:embed="rId3">
            <a:alphaModFix/>
          </a:blip>
          <a:stretch>
            <a:fillRect/>
          </a:stretch>
        </p:blipFill>
        <p:spPr>
          <a:xfrm>
            <a:off x="5707025" y="1152475"/>
            <a:ext cx="3177252" cy="3416400"/>
          </a:xfrm>
          <a:prstGeom prst="rect">
            <a:avLst/>
          </a:prstGeom>
          <a:noFill/>
          <a:ln>
            <a:noFill/>
          </a:ln>
        </p:spPr>
      </p:pic>
      <p:pic>
        <p:nvPicPr>
          <p:cNvPr descr="Logo keepcoding nuevo solo círculo (1).png" id="182" name="Google Shape;182;p32"/>
          <p:cNvPicPr preferRelativeResize="0"/>
          <p:nvPr/>
        </p:nvPicPr>
        <p:blipFill rotWithShape="1">
          <a:blip r:embed="rId4">
            <a:alphaModFix/>
          </a:blip>
          <a:srcRect b="0" l="0" r="0" t="0"/>
          <a:stretch/>
        </p:blipFill>
        <p:spPr>
          <a:xfrm>
            <a:off x="-580100" y="4125125"/>
            <a:ext cx="2023901" cy="1379626"/>
          </a:xfrm>
          <a:prstGeom prst="rect">
            <a:avLst/>
          </a:prstGeom>
          <a:noFill/>
          <a:ln>
            <a:noFill/>
          </a:ln>
        </p:spPr>
      </p:pic>
      <p:pic>
        <p:nvPicPr>
          <p:cNvPr id="183" name="Google Shape;183;p32"/>
          <p:cNvPicPr preferRelativeResize="0"/>
          <p:nvPr/>
        </p:nvPicPr>
        <p:blipFill>
          <a:blip r:embed="rId5">
            <a:alphaModFix/>
          </a:blip>
          <a:stretch>
            <a:fillRect/>
          </a:stretch>
        </p:blipFill>
        <p:spPr>
          <a:xfrm rot="-1957021">
            <a:off x="4189194" y="3620483"/>
            <a:ext cx="1059169" cy="9808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0">
                                            <p:txEl>
                                              <p:pRg end="0" st="0"/>
                                            </p:txEl>
                                          </p:spTgt>
                                        </p:tgtEl>
                                        <p:attrNameLst>
                                          <p:attrName>style.visibility</p:attrName>
                                        </p:attrNameLst>
                                      </p:cBhvr>
                                      <p:to>
                                        <p:strVal val="visible"/>
                                      </p:to>
                                    </p:set>
                                    <p:anim calcmode="lin" valueType="num">
                                      <p:cBhvr additive="base">
                                        <p:cTn dur="300"/>
                                        <p:tgtEl>
                                          <p:spTgt spid="18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0">
                                            <p:txEl>
                                              <p:pRg end="1" st="1"/>
                                            </p:txEl>
                                          </p:spTgt>
                                        </p:tgtEl>
                                        <p:attrNameLst>
                                          <p:attrName>style.visibility</p:attrName>
                                        </p:attrNameLst>
                                      </p:cBhvr>
                                      <p:to>
                                        <p:strVal val="visible"/>
                                      </p:to>
                                    </p:set>
                                    <p:anim calcmode="lin" valueType="num">
                                      <p:cBhvr additive="base">
                                        <p:cTn dur="300"/>
                                        <p:tgtEl>
                                          <p:spTgt spid="18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0">
                                            <p:txEl>
                                              <p:pRg end="2" st="2"/>
                                            </p:txEl>
                                          </p:spTgt>
                                        </p:tgtEl>
                                        <p:attrNameLst>
                                          <p:attrName>style.visibility</p:attrName>
                                        </p:attrNameLst>
                                      </p:cBhvr>
                                      <p:to>
                                        <p:strVal val="visible"/>
                                      </p:to>
                                    </p:set>
                                    <p:anim calcmode="lin" valueType="num">
                                      <p:cBhvr additive="base">
                                        <p:cTn dur="300"/>
                                        <p:tgtEl>
                                          <p:spTgt spid="180">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
                            </p:stCondLst>
                            <p:childTnLst>
                              <p:par>
                                <p:cTn fill="hold" nodeType="after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300"/>
                                        <p:tgtEl>
                                          <p:spTgt spid="183"/>
                                        </p:tgtEl>
                                        <p:attrNameLst>
                                          <p:attrName>ppt_w</p:attrName>
                                        </p:attrNameLst>
                                      </p:cBhvr>
                                      <p:tavLst>
                                        <p:tav fmla="" tm="0">
                                          <p:val>
                                            <p:strVal val="0"/>
                                          </p:val>
                                        </p:tav>
                                        <p:tav fmla="" tm="100000">
                                          <p:val>
                                            <p:strVal val="#ppt_w"/>
                                          </p:val>
                                        </p:tav>
                                      </p:tavLst>
                                    </p:anim>
                                    <p:anim calcmode="lin" valueType="num">
                                      <p:cBhvr additive="base">
                                        <p:cTn dur="300"/>
                                        <p:tgtEl>
                                          <p:spTgt spid="18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Google Shape;188;p33"/>
          <p:cNvPicPr preferRelativeResize="0"/>
          <p:nvPr/>
        </p:nvPicPr>
        <p:blipFill>
          <a:blip r:embed="rId3">
            <a:alphaModFix/>
          </a:blip>
          <a:stretch>
            <a:fillRect/>
          </a:stretch>
        </p:blipFill>
        <p:spPr>
          <a:xfrm rot="-870078">
            <a:off x="4303765" y="1716871"/>
            <a:ext cx="2858044" cy="2111355"/>
          </a:xfrm>
          <a:prstGeom prst="rect">
            <a:avLst/>
          </a:prstGeom>
          <a:noFill/>
          <a:ln>
            <a:noFill/>
          </a:ln>
        </p:spPr>
      </p:pic>
      <p:sp>
        <p:nvSpPr>
          <p:cNvPr id="189" name="Google Shape;189;p33"/>
          <p:cNvSpPr txBox="1"/>
          <p:nvPr>
            <p:ph type="title"/>
          </p:nvPr>
        </p:nvSpPr>
        <p:spPr>
          <a:xfrm>
            <a:off x="311700" y="10365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Programando un humano</a:t>
            </a:r>
            <a:endParaRPr/>
          </a:p>
        </p:txBody>
      </p:sp>
      <p:pic>
        <p:nvPicPr>
          <p:cNvPr descr="Logo keepcoding nuevo solo círculo (1).png" id="190" name="Google Shape;190;p33"/>
          <p:cNvPicPr preferRelativeResize="0"/>
          <p:nvPr/>
        </p:nvPicPr>
        <p:blipFill rotWithShape="1">
          <a:blip r:embed="rId4">
            <a:alphaModFix/>
          </a:blip>
          <a:srcRect b="0" l="0" r="0" t="0"/>
          <a:stretch/>
        </p:blipFill>
        <p:spPr>
          <a:xfrm>
            <a:off x="-580100" y="4125125"/>
            <a:ext cx="2023901" cy="13796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¿Que es un programa de ordenador?</a:t>
            </a:r>
            <a:endParaRPr/>
          </a:p>
        </p:txBody>
      </p:sp>
      <p:sp>
        <p:nvSpPr>
          <p:cNvPr id="196" name="Google Shape;196;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Definición de andar por casa</a:t>
            </a:r>
            <a:endParaRPr/>
          </a:p>
          <a:p>
            <a:pPr indent="-317500" lvl="1" marL="914400" rtl="0" algn="l">
              <a:spcBef>
                <a:spcPts val="0"/>
              </a:spcBef>
              <a:spcAft>
                <a:spcPts val="0"/>
              </a:spcAft>
              <a:buSzPts val="1400"/>
              <a:buChar char="○"/>
            </a:pPr>
            <a:r>
              <a:rPr lang="es"/>
              <a:t>Una receta para un ordenador</a:t>
            </a:r>
            <a:endParaRPr/>
          </a:p>
          <a:p>
            <a:pPr indent="-342900" lvl="0" marL="457200" rtl="0" algn="l">
              <a:lnSpc>
                <a:spcPct val="113000"/>
              </a:lnSpc>
              <a:spcBef>
                <a:spcPts val="3200"/>
              </a:spcBef>
              <a:spcAft>
                <a:spcPts val="0"/>
              </a:spcAft>
              <a:buSzPts val="1800"/>
              <a:buChar char="●"/>
            </a:pPr>
            <a:r>
              <a:rPr lang="es"/>
              <a:t>Definición algo más rigurosa</a:t>
            </a:r>
            <a:endParaRPr/>
          </a:p>
          <a:p>
            <a:pPr indent="-317500" lvl="1" marL="914400" rtl="0" algn="l">
              <a:lnSpc>
                <a:spcPct val="113000"/>
              </a:lnSpc>
              <a:spcBef>
                <a:spcPts val="0"/>
              </a:spcBef>
              <a:spcAft>
                <a:spcPts val="0"/>
              </a:spcAft>
              <a:buSzPts val="1400"/>
              <a:buChar char="○"/>
            </a:pPr>
            <a:r>
              <a:rPr lang="es"/>
              <a:t>Una secuencia de instrucciones determinada de entre el conjunto finito de instrucciones de una máquina multipropósito que resuelve un problema concreto.</a:t>
            </a:r>
            <a:endParaRPr sz="1400"/>
          </a:p>
          <a:p>
            <a:pPr indent="0" lvl="0" marL="457200" rtl="0" algn="l">
              <a:lnSpc>
                <a:spcPct val="114000"/>
              </a:lnSpc>
              <a:spcBef>
                <a:spcPts val="3200"/>
              </a:spcBef>
              <a:spcAft>
                <a:spcPts val="1600"/>
              </a:spcAft>
              <a:buNone/>
            </a:pPr>
            <a:r>
              <a:t/>
            </a:r>
            <a:endParaRPr/>
          </a:p>
        </p:txBody>
      </p:sp>
      <p:pic>
        <p:nvPicPr>
          <p:cNvPr id="197" name="Google Shape;197;p34"/>
          <p:cNvPicPr preferRelativeResize="0"/>
          <p:nvPr/>
        </p:nvPicPr>
        <p:blipFill>
          <a:blip r:embed="rId3">
            <a:alphaModFix/>
          </a:blip>
          <a:stretch>
            <a:fillRect/>
          </a:stretch>
        </p:blipFill>
        <p:spPr>
          <a:xfrm rot="1318167">
            <a:off x="718182" y="3043285"/>
            <a:ext cx="1373128" cy="1271638"/>
          </a:xfrm>
          <a:prstGeom prst="rect">
            <a:avLst/>
          </a:prstGeom>
          <a:noFill/>
          <a:ln>
            <a:noFill/>
          </a:ln>
        </p:spPr>
      </p:pic>
      <p:pic>
        <p:nvPicPr>
          <p:cNvPr descr="Logo keepcoding nuevo solo círculo (1).png" id="198" name="Google Shape;198;p34"/>
          <p:cNvPicPr preferRelativeResize="0"/>
          <p:nvPr/>
        </p:nvPicPr>
        <p:blipFill rotWithShape="1">
          <a:blip r:embed="rId4">
            <a:alphaModFix/>
          </a:blip>
          <a:srcRect b="0" l="0" r="0" t="0"/>
          <a:stretch/>
        </p:blipFill>
        <p:spPr>
          <a:xfrm>
            <a:off x="-580100" y="4125125"/>
            <a:ext cx="2023901" cy="1379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6">
                                            <p:txEl>
                                              <p:pRg end="0" st="0"/>
                                            </p:txEl>
                                          </p:spTgt>
                                        </p:tgtEl>
                                        <p:attrNameLst>
                                          <p:attrName>style.visibility</p:attrName>
                                        </p:attrNameLst>
                                      </p:cBhvr>
                                      <p:to>
                                        <p:strVal val="visible"/>
                                      </p:to>
                                    </p:set>
                                    <p:anim calcmode="lin" valueType="num">
                                      <p:cBhvr additive="base">
                                        <p:cTn dur="300"/>
                                        <p:tgtEl>
                                          <p:spTgt spid="19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6">
                                            <p:txEl>
                                              <p:pRg end="1" st="1"/>
                                            </p:txEl>
                                          </p:spTgt>
                                        </p:tgtEl>
                                        <p:attrNameLst>
                                          <p:attrName>style.visibility</p:attrName>
                                        </p:attrNameLst>
                                      </p:cBhvr>
                                      <p:to>
                                        <p:strVal val="visible"/>
                                      </p:to>
                                    </p:set>
                                    <p:anim calcmode="lin" valueType="num">
                                      <p:cBhvr additive="base">
                                        <p:cTn dur="300"/>
                                        <p:tgtEl>
                                          <p:spTgt spid="19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6">
                                            <p:txEl>
                                              <p:pRg end="2" st="2"/>
                                            </p:txEl>
                                          </p:spTgt>
                                        </p:tgtEl>
                                        <p:attrNameLst>
                                          <p:attrName>style.visibility</p:attrName>
                                        </p:attrNameLst>
                                      </p:cBhvr>
                                      <p:to>
                                        <p:strVal val="visible"/>
                                      </p:to>
                                    </p:set>
                                    <p:anim calcmode="lin" valueType="num">
                                      <p:cBhvr additive="base">
                                        <p:cTn dur="300"/>
                                        <p:tgtEl>
                                          <p:spTgt spid="19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6">
                                            <p:txEl>
                                              <p:pRg end="3" st="3"/>
                                            </p:txEl>
                                          </p:spTgt>
                                        </p:tgtEl>
                                        <p:attrNameLst>
                                          <p:attrName>style.visibility</p:attrName>
                                        </p:attrNameLst>
                                      </p:cBhvr>
                                      <p:to>
                                        <p:strVal val="visible"/>
                                      </p:to>
                                    </p:set>
                                    <p:anim calcmode="lin" valueType="num">
                                      <p:cBhvr additive="base">
                                        <p:cTn dur="300"/>
                                        <p:tgtEl>
                                          <p:spTgt spid="19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6">
                                            <p:txEl>
                                              <p:pRg end="4" st="4"/>
                                            </p:txEl>
                                          </p:spTgt>
                                        </p:tgtEl>
                                        <p:attrNameLst>
                                          <p:attrName>style.visibility</p:attrName>
                                        </p:attrNameLst>
                                      </p:cBhvr>
                                      <p:to>
                                        <p:strVal val="visible"/>
                                      </p:to>
                                    </p:set>
                                    <p:anim calcmode="lin" valueType="num">
                                      <p:cBhvr additive="base">
                                        <p:cTn dur="300"/>
                                        <p:tgtEl>
                                          <p:spTgt spid="196">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
                            </p:stCondLst>
                            <p:childTnLst>
                              <p:par>
                                <p:cTn fill="hold" nodeType="after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300"/>
                                        <p:tgtEl>
                                          <p:spTgt spid="197"/>
                                        </p:tgtEl>
                                        <p:attrNameLst>
                                          <p:attrName>ppt_w</p:attrName>
                                        </p:attrNameLst>
                                      </p:cBhvr>
                                      <p:tavLst>
                                        <p:tav fmla="" tm="0">
                                          <p:val>
                                            <p:strVal val="0"/>
                                          </p:val>
                                        </p:tav>
                                        <p:tav fmla="" tm="100000">
                                          <p:val>
                                            <p:strVal val="#ppt_w"/>
                                          </p:val>
                                        </p:tav>
                                      </p:tavLst>
                                    </p:anim>
                                    <p:anim calcmode="lin" valueType="num">
                                      <p:cBhvr additive="base">
                                        <p:cTn dur="300"/>
                                        <p:tgtEl>
                                          <p:spTgt spid="19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KC_b/n">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